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16"/>
  </p:handoutMasterIdLst>
  <p:sldIdLst>
    <p:sldId id="256" r:id="rId2"/>
    <p:sldId id="258" r:id="rId3"/>
    <p:sldId id="257" r:id="rId4"/>
    <p:sldId id="259" r:id="rId5"/>
    <p:sldId id="260" r:id="rId6"/>
    <p:sldId id="261" r:id="rId7"/>
    <p:sldId id="265" r:id="rId8"/>
    <p:sldId id="266" r:id="rId9"/>
    <p:sldId id="267" r:id="rId10"/>
    <p:sldId id="268" r:id="rId11"/>
    <p:sldId id="269" r:id="rId12"/>
    <p:sldId id="262" r:id="rId13"/>
    <p:sldId id="263" r:id="rId14"/>
    <p:sldId id="26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92B0FA-2E8A-4854-9B80-43A6A43E08B7}" type="datetimeFigureOut">
              <a:rPr lang="en-US" smtClean="0"/>
              <a:t>8/11/2019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5C76D9B-0264-423E-8075-9380EC676137}" type="slidenum">
              <a:rPr lang="en-US" smtClean="0"/>
              <a:t>‹#›</a:t>
            </a:fld>
            <a:endParaRPr lang="en-US"/>
          </a:p>
        </p:txBody>
      </p:sp>
    </p:spTree>
    <p:extLst>
      <p:ext uri="{BB962C8B-B14F-4D97-AF65-F5344CB8AC3E}">
        <p14:creationId xmlns:p14="http://schemas.microsoft.com/office/powerpoint/2010/main" val="41666205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90F00D-4360-42CC-B53C-06B2436499B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05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5843F-3B5E-4753-B79E-65BA9AB1E4A5}"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0F00D-4360-42CC-B53C-06B2436499B2}" type="slidenum">
              <a:rPr lang="en-US" smtClean="0"/>
              <a:t>‹#›</a:t>
            </a:fld>
            <a:endParaRPr lang="en-US"/>
          </a:p>
        </p:txBody>
      </p:sp>
    </p:spTree>
    <p:extLst>
      <p:ext uri="{BB962C8B-B14F-4D97-AF65-F5344CB8AC3E}">
        <p14:creationId xmlns:p14="http://schemas.microsoft.com/office/powerpoint/2010/main" val="128295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11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30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spTree>
    <p:extLst>
      <p:ext uri="{BB962C8B-B14F-4D97-AF65-F5344CB8AC3E}">
        <p14:creationId xmlns:p14="http://schemas.microsoft.com/office/powerpoint/2010/main" val="3006725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24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8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73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12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spTree>
    <p:extLst>
      <p:ext uri="{BB962C8B-B14F-4D97-AF65-F5344CB8AC3E}">
        <p14:creationId xmlns:p14="http://schemas.microsoft.com/office/powerpoint/2010/main" val="367032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5843F-3B5E-4753-B79E-65BA9AB1E4A5}"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F00D-4360-42CC-B53C-06B2436499B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17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A5843F-3B5E-4753-B79E-65BA9AB1E4A5}"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0F00D-4360-42CC-B53C-06B2436499B2}" type="slidenum">
              <a:rPr lang="en-US" smtClean="0"/>
              <a:t>‹#›</a:t>
            </a:fld>
            <a:endParaRPr lang="en-US"/>
          </a:p>
        </p:txBody>
      </p:sp>
    </p:spTree>
    <p:extLst>
      <p:ext uri="{BB962C8B-B14F-4D97-AF65-F5344CB8AC3E}">
        <p14:creationId xmlns:p14="http://schemas.microsoft.com/office/powerpoint/2010/main" val="297770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A5843F-3B5E-4753-B79E-65BA9AB1E4A5}"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0F00D-4360-42CC-B53C-06B2436499B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63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A5843F-3B5E-4753-B79E-65BA9AB1E4A5}"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0F00D-4360-42CC-B53C-06B2436499B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08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5843F-3B5E-4753-B79E-65BA9AB1E4A5}"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0F00D-4360-42CC-B53C-06B2436499B2}" type="slidenum">
              <a:rPr lang="en-US" smtClean="0"/>
              <a:t>‹#›</a:t>
            </a:fld>
            <a:endParaRPr lang="en-US"/>
          </a:p>
        </p:txBody>
      </p:sp>
    </p:spTree>
    <p:extLst>
      <p:ext uri="{BB962C8B-B14F-4D97-AF65-F5344CB8AC3E}">
        <p14:creationId xmlns:p14="http://schemas.microsoft.com/office/powerpoint/2010/main" val="31346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5843F-3B5E-4753-B79E-65BA9AB1E4A5}"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0F00D-4360-42CC-B53C-06B2436499B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9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5843F-3B5E-4753-B79E-65BA9AB1E4A5}"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0F00D-4360-42CC-B53C-06B2436499B2}" type="slidenum">
              <a:rPr lang="en-US" smtClean="0"/>
              <a:t>‹#›</a:t>
            </a:fld>
            <a:endParaRPr lang="en-US"/>
          </a:p>
        </p:txBody>
      </p:sp>
    </p:spTree>
    <p:extLst>
      <p:ext uri="{BB962C8B-B14F-4D97-AF65-F5344CB8AC3E}">
        <p14:creationId xmlns:p14="http://schemas.microsoft.com/office/powerpoint/2010/main" val="143261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A5843F-3B5E-4753-B79E-65BA9AB1E4A5}" type="datetimeFigureOut">
              <a:rPr lang="en-US" smtClean="0"/>
              <a:t>8/11/2019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90F00D-4360-42CC-B53C-06B2436499B2}" type="slidenum">
              <a:rPr lang="en-US" smtClean="0"/>
              <a:t>‹#›</a:t>
            </a:fld>
            <a:endParaRPr lang="en-US"/>
          </a:p>
        </p:txBody>
      </p:sp>
    </p:spTree>
    <p:extLst>
      <p:ext uri="{BB962C8B-B14F-4D97-AF65-F5344CB8AC3E}">
        <p14:creationId xmlns:p14="http://schemas.microsoft.com/office/powerpoint/2010/main" val="31022649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The AP English</a:t>
            </a:r>
            <a:br>
              <a:rPr lang="en-US" sz="4000" dirty="0" smtClean="0"/>
            </a:br>
            <a:r>
              <a:rPr lang="en-US" sz="4000" dirty="0" smtClean="0"/>
              <a:t>Language &amp; Composition Exam</a:t>
            </a:r>
            <a:endParaRPr lang="en-US" sz="4000" dirty="0"/>
          </a:p>
        </p:txBody>
      </p:sp>
      <p:sp>
        <p:nvSpPr>
          <p:cNvPr id="3" name="Subtitle 2"/>
          <p:cNvSpPr>
            <a:spLocks noGrp="1"/>
          </p:cNvSpPr>
          <p:nvPr>
            <p:ph type="subTitle" idx="1"/>
          </p:nvPr>
        </p:nvSpPr>
        <p:spPr/>
        <p:txBody>
          <a:bodyPr>
            <a:normAutofit/>
          </a:bodyPr>
          <a:lstStyle/>
          <a:p>
            <a:r>
              <a:rPr lang="en-US" sz="3200" dirty="0" smtClean="0"/>
              <a:t>AP English 2019-2020</a:t>
            </a:r>
            <a:endParaRPr lang="en-US" sz="3200" dirty="0"/>
          </a:p>
        </p:txBody>
      </p:sp>
    </p:spTree>
    <p:extLst>
      <p:ext uri="{BB962C8B-B14F-4D97-AF65-F5344CB8AC3E}">
        <p14:creationId xmlns:p14="http://schemas.microsoft.com/office/powerpoint/2010/main" val="228645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(7-9)</a:t>
            </a:r>
            <a:endParaRPr lang="en-US" dirty="0"/>
          </a:p>
        </p:txBody>
      </p:sp>
      <p:sp>
        <p:nvSpPr>
          <p:cNvPr id="3" name="Content Placeholder 2"/>
          <p:cNvSpPr>
            <a:spLocks noGrp="1"/>
          </p:cNvSpPr>
          <p:nvPr>
            <p:ph idx="1"/>
          </p:nvPr>
        </p:nvSpPr>
        <p:spPr/>
        <p:txBody>
          <a:bodyPr>
            <a:normAutofit/>
          </a:bodyPr>
          <a:lstStyle/>
          <a:p>
            <a:r>
              <a:rPr lang="en-US" sz="2000" b="1" dirty="0" smtClean="0"/>
              <a:t>7-8: </a:t>
            </a:r>
            <a:r>
              <a:rPr lang="en-US" sz="2000" dirty="0" smtClean="0"/>
              <a:t>The student </a:t>
            </a:r>
            <a:r>
              <a:rPr lang="en-US" sz="2000" b="1" dirty="0" smtClean="0"/>
              <a:t>effectively </a:t>
            </a:r>
            <a:r>
              <a:rPr lang="en-US" sz="2000" dirty="0" smtClean="0"/>
              <a:t>develops a position on the most important factors. They develop their position by effectively synthesizing at least three of the sources. The evidence and explanations are appropriately and convincingly used to support the student’s position. The writing demonstrates consistent ability to control a wide range of the elements of effective writing but is not necessarily flawless.</a:t>
            </a:r>
          </a:p>
          <a:p>
            <a:r>
              <a:rPr lang="en-US" sz="2000" b="1" dirty="0" smtClean="0"/>
              <a:t>9: </a:t>
            </a:r>
            <a:r>
              <a:rPr lang="en-US" sz="2000" dirty="0" smtClean="0"/>
              <a:t>Same as above, but the student is especially sophisticated in their argument, thorough in development, or impressive in their control of language.</a:t>
            </a:r>
            <a:endParaRPr lang="en-US" sz="2000" b="1" dirty="0" smtClean="0"/>
          </a:p>
        </p:txBody>
      </p:sp>
    </p:spTree>
    <p:extLst>
      <p:ext uri="{BB962C8B-B14F-4D97-AF65-F5344CB8AC3E}">
        <p14:creationId xmlns:p14="http://schemas.microsoft.com/office/powerpoint/2010/main" val="339106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Success</a:t>
            </a:r>
            <a:endParaRPr lang="en-US" dirty="0"/>
          </a:p>
        </p:txBody>
      </p:sp>
      <p:sp>
        <p:nvSpPr>
          <p:cNvPr id="3" name="Content Placeholder 2"/>
          <p:cNvSpPr>
            <a:spLocks noGrp="1"/>
          </p:cNvSpPr>
          <p:nvPr>
            <p:ph idx="1"/>
          </p:nvPr>
        </p:nvSpPr>
        <p:spPr/>
        <p:txBody>
          <a:bodyPr>
            <a:normAutofit/>
          </a:bodyPr>
          <a:lstStyle/>
          <a:p>
            <a:r>
              <a:rPr lang="en-US" sz="2000" dirty="0" smtClean="0"/>
              <a:t>Below I’ve listed tips for writing a good synthesis essay. Note that receiving a 9 is rare and, while totally awesome, can’t be </a:t>
            </a:r>
            <a:r>
              <a:rPr lang="en-US" sz="2000" u="sng" dirty="0" smtClean="0"/>
              <a:t>expected</a:t>
            </a:r>
            <a:r>
              <a:rPr lang="en-US" sz="2000" dirty="0" smtClean="0"/>
              <a:t>. Aim for success with a score of 7 or higher.</a:t>
            </a:r>
          </a:p>
          <a:p>
            <a:pPr marL="800100" lvl="1" indent="-342900">
              <a:buAutoNum type="arabicPeriod"/>
            </a:pPr>
            <a:r>
              <a:rPr lang="en-US" sz="1600" dirty="0" smtClean="0"/>
              <a:t>Budget your time so you can read through your sources and don’t feel rushed.</a:t>
            </a:r>
          </a:p>
          <a:p>
            <a:pPr marL="800100" lvl="1" indent="-342900">
              <a:buAutoNum type="arabicPeriod"/>
            </a:pPr>
            <a:r>
              <a:rPr lang="en-US" sz="1600" dirty="0" smtClean="0"/>
              <a:t>Use at least 3 of the sources and cite them clearly in-text. </a:t>
            </a:r>
          </a:p>
          <a:p>
            <a:pPr marL="800100" lvl="1" indent="-342900">
              <a:buAutoNum type="arabicPeriod"/>
            </a:pPr>
            <a:r>
              <a:rPr lang="en-US" sz="1600" dirty="0" smtClean="0"/>
              <a:t>Establish in your introduction and conclusion your clear points and stay on-topic.</a:t>
            </a:r>
          </a:p>
          <a:p>
            <a:pPr marL="800100" lvl="1" indent="-342900">
              <a:buAutoNum type="arabicPeriod"/>
            </a:pPr>
            <a:r>
              <a:rPr lang="en-US" sz="1600" dirty="0" smtClean="0"/>
              <a:t>Make sure you are doing more than simply reciting the sources and are adding insight to them.</a:t>
            </a:r>
          </a:p>
          <a:p>
            <a:pPr marL="800100" lvl="1" indent="-342900">
              <a:buAutoNum type="arabicPeriod"/>
            </a:pPr>
            <a:r>
              <a:rPr lang="en-US" sz="1600" dirty="0" smtClean="0"/>
              <a:t>Proofread your essay after you’ve written it to polish up your grammar, diction, and syntax.</a:t>
            </a:r>
          </a:p>
          <a:p>
            <a:pPr marL="800100" lvl="1" indent="-342900">
              <a:buAutoNum type="arabicPeriod"/>
            </a:pPr>
            <a:r>
              <a:rPr lang="en-US" sz="1600" dirty="0" smtClean="0"/>
              <a:t>For diction (word choice), take an </a:t>
            </a:r>
            <a:r>
              <a:rPr lang="en-US" sz="1600" u="sng" dirty="0" smtClean="0"/>
              <a:t>academic</a:t>
            </a:r>
            <a:r>
              <a:rPr lang="en-US" sz="1600" dirty="0" smtClean="0"/>
              <a:t> tone that confidently/correctly uses a strong, varied vocabulary.</a:t>
            </a:r>
          </a:p>
          <a:p>
            <a:pPr marL="800100" lvl="1" indent="-342900">
              <a:buAutoNum type="arabicPeriod"/>
            </a:pPr>
            <a:r>
              <a:rPr lang="en-US" sz="1600" dirty="0" smtClean="0"/>
              <a:t>For syntax (sentence structure), use a mixture of short and long, simple and compound and complex.</a:t>
            </a:r>
          </a:p>
        </p:txBody>
      </p:sp>
    </p:spTree>
    <p:extLst>
      <p:ext uri="{BB962C8B-B14F-4D97-AF65-F5344CB8AC3E}">
        <p14:creationId xmlns:p14="http://schemas.microsoft.com/office/powerpoint/2010/main" val="388436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Rhetorical analysis</a:t>
            </a:r>
            <a:endParaRPr lang="en-US" sz="6600" dirty="0"/>
          </a:p>
        </p:txBody>
      </p:sp>
      <p:sp>
        <p:nvSpPr>
          <p:cNvPr id="3" name="Subtitle 2"/>
          <p:cNvSpPr>
            <a:spLocks noGrp="1"/>
          </p:cNvSpPr>
          <p:nvPr>
            <p:ph type="subTitle" idx="1"/>
          </p:nvPr>
        </p:nvSpPr>
        <p:spPr/>
        <p:txBody>
          <a:bodyPr>
            <a:normAutofit/>
          </a:bodyPr>
          <a:lstStyle/>
          <a:p>
            <a:r>
              <a:rPr lang="en-US" sz="3200" dirty="0" smtClean="0"/>
              <a:t>The AP English </a:t>
            </a:r>
          </a:p>
          <a:p>
            <a:r>
              <a:rPr lang="en-US" sz="3200" dirty="0" smtClean="0"/>
              <a:t>Language &amp; Composition Exam</a:t>
            </a:r>
            <a:endParaRPr lang="en-US" sz="3200" dirty="0"/>
          </a:p>
        </p:txBody>
      </p:sp>
    </p:spTree>
    <p:extLst>
      <p:ext uri="{BB962C8B-B14F-4D97-AF65-F5344CB8AC3E}">
        <p14:creationId xmlns:p14="http://schemas.microsoft.com/office/powerpoint/2010/main" val="168974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Multiple Choice</a:t>
            </a:r>
            <a:endParaRPr lang="en-US" sz="6600" dirty="0"/>
          </a:p>
        </p:txBody>
      </p:sp>
      <p:sp>
        <p:nvSpPr>
          <p:cNvPr id="3" name="Subtitle 2"/>
          <p:cNvSpPr>
            <a:spLocks noGrp="1"/>
          </p:cNvSpPr>
          <p:nvPr>
            <p:ph type="subTitle" idx="1"/>
          </p:nvPr>
        </p:nvSpPr>
        <p:spPr/>
        <p:txBody>
          <a:bodyPr>
            <a:normAutofit/>
          </a:bodyPr>
          <a:lstStyle/>
          <a:p>
            <a:r>
              <a:rPr lang="en-US" sz="3200" dirty="0" smtClean="0"/>
              <a:t>The AP English </a:t>
            </a:r>
          </a:p>
          <a:p>
            <a:r>
              <a:rPr lang="en-US" sz="3200" dirty="0" smtClean="0"/>
              <a:t>Language &amp; Composition Exam</a:t>
            </a:r>
            <a:endParaRPr lang="en-US" sz="3200" dirty="0"/>
          </a:p>
        </p:txBody>
      </p:sp>
    </p:spTree>
    <p:extLst>
      <p:ext uri="{BB962C8B-B14F-4D97-AF65-F5344CB8AC3E}">
        <p14:creationId xmlns:p14="http://schemas.microsoft.com/office/powerpoint/2010/main" val="415938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Argument essay</a:t>
            </a:r>
            <a:endParaRPr lang="en-US" sz="6600" dirty="0"/>
          </a:p>
        </p:txBody>
      </p:sp>
      <p:sp>
        <p:nvSpPr>
          <p:cNvPr id="3" name="Subtitle 2"/>
          <p:cNvSpPr>
            <a:spLocks noGrp="1"/>
          </p:cNvSpPr>
          <p:nvPr>
            <p:ph type="subTitle" idx="1"/>
          </p:nvPr>
        </p:nvSpPr>
        <p:spPr/>
        <p:txBody>
          <a:bodyPr>
            <a:normAutofit/>
          </a:bodyPr>
          <a:lstStyle/>
          <a:p>
            <a:r>
              <a:rPr lang="en-US" sz="3200" dirty="0" smtClean="0"/>
              <a:t>The AP English </a:t>
            </a:r>
          </a:p>
          <a:p>
            <a:r>
              <a:rPr lang="en-US" sz="3200" dirty="0" smtClean="0"/>
              <a:t>Language &amp; Composition Exam</a:t>
            </a:r>
            <a:endParaRPr lang="en-US" sz="3200" dirty="0"/>
          </a:p>
        </p:txBody>
      </p:sp>
    </p:spTree>
    <p:extLst>
      <p:ext uri="{BB962C8B-B14F-4D97-AF65-F5344CB8AC3E}">
        <p14:creationId xmlns:p14="http://schemas.microsoft.com/office/powerpoint/2010/main" val="340173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Basic Information</a:t>
            </a:r>
            <a:endParaRPr lang="en-US" sz="6600" dirty="0"/>
          </a:p>
        </p:txBody>
      </p:sp>
      <p:sp>
        <p:nvSpPr>
          <p:cNvPr id="3" name="Subtitle 2"/>
          <p:cNvSpPr>
            <a:spLocks noGrp="1"/>
          </p:cNvSpPr>
          <p:nvPr>
            <p:ph type="subTitle" idx="1"/>
          </p:nvPr>
        </p:nvSpPr>
        <p:spPr/>
        <p:txBody>
          <a:bodyPr>
            <a:normAutofit/>
          </a:bodyPr>
          <a:lstStyle/>
          <a:p>
            <a:r>
              <a:rPr lang="en-US" sz="3200" dirty="0" smtClean="0"/>
              <a:t>The AP English </a:t>
            </a:r>
          </a:p>
          <a:p>
            <a:r>
              <a:rPr lang="en-US" sz="3200" dirty="0" smtClean="0"/>
              <a:t>Language &amp; Composition Exam</a:t>
            </a:r>
            <a:endParaRPr lang="en-US" sz="3200" dirty="0"/>
          </a:p>
        </p:txBody>
      </p:sp>
    </p:spTree>
    <p:extLst>
      <p:ext uri="{BB962C8B-B14F-4D97-AF65-F5344CB8AC3E}">
        <p14:creationId xmlns:p14="http://schemas.microsoft.com/office/powerpoint/2010/main" val="121339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a:t>
            </a:r>
            <a:endParaRPr lang="en-US" dirty="0"/>
          </a:p>
        </p:txBody>
      </p:sp>
      <p:sp>
        <p:nvSpPr>
          <p:cNvPr id="3" name="Content Placeholder 2"/>
          <p:cNvSpPr>
            <a:spLocks noGrp="1"/>
          </p:cNvSpPr>
          <p:nvPr>
            <p:ph idx="1"/>
          </p:nvPr>
        </p:nvSpPr>
        <p:spPr/>
        <p:txBody>
          <a:bodyPr/>
          <a:lstStyle/>
          <a:p>
            <a:r>
              <a:rPr lang="en-US" dirty="0" smtClean="0"/>
              <a:t>Date: 05/15/2020, 8am</a:t>
            </a:r>
          </a:p>
          <a:p>
            <a:r>
              <a:rPr lang="en-US" dirty="0" smtClean="0"/>
              <a:t>Duration: 3 </a:t>
            </a:r>
            <a:r>
              <a:rPr lang="en-US" dirty="0" err="1" smtClean="0"/>
              <a:t>hrs</a:t>
            </a:r>
            <a:r>
              <a:rPr lang="en-US" dirty="0" smtClean="0"/>
              <a:t> 15 mins</a:t>
            </a:r>
          </a:p>
          <a:p>
            <a:r>
              <a:rPr lang="en-US" dirty="0" smtClean="0"/>
              <a:t>Exam components:</a:t>
            </a:r>
          </a:p>
          <a:p>
            <a:pPr lvl="1"/>
            <a:r>
              <a:rPr lang="en-US" dirty="0" smtClean="0"/>
              <a:t>Multiple choice (1 </a:t>
            </a:r>
            <a:r>
              <a:rPr lang="en-US" dirty="0" err="1" smtClean="0"/>
              <a:t>hr</a:t>
            </a:r>
            <a:r>
              <a:rPr lang="en-US" dirty="0" smtClean="0"/>
              <a:t> to answer 45 questions... Worth 45% of score)</a:t>
            </a:r>
          </a:p>
          <a:p>
            <a:pPr lvl="2"/>
            <a:r>
              <a:rPr lang="en-US" dirty="0" smtClean="0"/>
              <a:t>23-25 Reading questions on analyzing nonfiction texts</a:t>
            </a:r>
          </a:p>
          <a:p>
            <a:pPr lvl="2"/>
            <a:r>
              <a:rPr lang="en-US" dirty="0" smtClean="0"/>
              <a:t>20-22 Writing questions to read “like a writer” and consider revisions to the text</a:t>
            </a:r>
          </a:p>
          <a:p>
            <a:pPr lvl="1"/>
            <a:r>
              <a:rPr lang="en-US" dirty="0" smtClean="0"/>
              <a:t>Free response (3 essays to answer in 2hrs 15 min…. Worth 55% of score</a:t>
            </a:r>
          </a:p>
          <a:p>
            <a:pPr lvl="1"/>
            <a:endParaRPr lang="en-US" dirty="0" smtClean="0"/>
          </a:p>
        </p:txBody>
      </p:sp>
    </p:spTree>
    <p:extLst>
      <p:ext uri="{BB962C8B-B14F-4D97-AF65-F5344CB8AC3E}">
        <p14:creationId xmlns:p14="http://schemas.microsoft.com/office/powerpoint/2010/main" val="349546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response (your 3 essays)</a:t>
            </a:r>
            <a:endParaRPr lang="en-US" dirty="0"/>
          </a:p>
        </p:txBody>
      </p:sp>
      <p:sp>
        <p:nvSpPr>
          <p:cNvPr id="3" name="Content Placeholder 2"/>
          <p:cNvSpPr>
            <a:spLocks noGrp="1"/>
          </p:cNvSpPr>
          <p:nvPr>
            <p:ph idx="1"/>
          </p:nvPr>
        </p:nvSpPr>
        <p:spPr>
          <a:xfrm>
            <a:off x="1295401" y="2556932"/>
            <a:ext cx="9601196" cy="3587194"/>
          </a:xfrm>
        </p:spPr>
        <p:txBody>
          <a:bodyPr>
            <a:normAutofit fontScale="92500" lnSpcReduction="10000"/>
          </a:bodyPr>
          <a:lstStyle/>
          <a:p>
            <a:r>
              <a:rPr lang="en-US" dirty="0" smtClean="0"/>
              <a:t>Synthesis</a:t>
            </a:r>
          </a:p>
          <a:p>
            <a:pPr lvl="1"/>
            <a:r>
              <a:rPr lang="en-US" dirty="0" smtClean="0"/>
              <a:t>After reading 6-7 texts about a topic (including visual and quantitative sources), you will compose an argument that combines and cites at least 3 of the sources to support your thesis. </a:t>
            </a:r>
            <a:r>
              <a:rPr lang="en-US" i="1" dirty="0" smtClean="0"/>
              <a:t>Think of this like a research paper where you’re given the research.</a:t>
            </a:r>
            <a:endParaRPr lang="en-US" dirty="0" smtClean="0"/>
          </a:p>
          <a:p>
            <a:r>
              <a:rPr lang="en-US" dirty="0" smtClean="0"/>
              <a:t>Rhetorical analysis</a:t>
            </a:r>
          </a:p>
          <a:p>
            <a:pPr lvl="1"/>
            <a:r>
              <a:rPr lang="en-US" dirty="0" smtClean="0"/>
              <a:t>You will read a nonfiction text and analyze how the writer’s language choices contribute to the intended meaning and purpose of the text. </a:t>
            </a:r>
            <a:r>
              <a:rPr lang="en-US" i="1" u="sng" dirty="0" smtClean="0"/>
              <a:t>How</a:t>
            </a:r>
            <a:r>
              <a:rPr lang="en-US" i="1" dirty="0" smtClean="0"/>
              <a:t> they write.</a:t>
            </a:r>
            <a:endParaRPr lang="en-US" dirty="0" smtClean="0"/>
          </a:p>
          <a:p>
            <a:r>
              <a:rPr lang="en-US" dirty="0" smtClean="0"/>
              <a:t>Argument</a:t>
            </a:r>
            <a:endParaRPr lang="en-US" dirty="0"/>
          </a:p>
          <a:p>
            <a:pPr lvl="1"/>
            <a:r>
              <a:rPr lang="en-US" dirty="0" smtClean="0"/>
              <a:t>You will create an evidence-based argument that responds to a given topic. </a:t>
            </a:r>
            <a:r>
              <a:rPr lang="en-US" i="1" dirty="0" smtClean="0"/>
              <a:t>Think of this as a persuasive essay and take a clear stance with clear points/evidence.</a:t>
            </a:r>
            <a:endParaRPr lang="en-US" dirty="0" smtClean="0"/>
          </a:p>
        </p:txBody>
      </p:sp>
    </p:spTree>
    <p:extLst>
      <p:ext uri="{BB962C8B-B14F-4D97-AF65-F5344CB8AC3E}">
        <p14:creationId xmlns:p14="http://schemas.microsoft.com/office/powerpoint/2010/main" val="65615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fees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2660084"/>
              </p:ext>
            </p:extLst>
          </p:nvPr>
        </p:nvGraphicFramePr>
        <p:xfrm>
          <a:off x="1295402" y="2109537"/>
          <a:ext cx="9601195" cy="3962078"/>
        </p:xfrm>
        <a:graphic>
          <a:graphicData uri="http://schemas.openxmlformats.org/drawingml/2006/table">
            <a:tbl>
              <a:tblPr/>
              <a:tblGrid>
                <a:gridCol w="7200896"/>
                <a:gridCol w="2400299"/>
              </a:tblGrid>
              <a:tr h="407405">
                <a:tc>
                  <a:txBody>
                    <a:bodyPr/>
                    <a:lstStyle/>
                    <a:p>
                      <a:pPr algn="l" fontAlgn="t"/>
                      <a:r>
                        <a:rPr lang="en-US" sz="1600" b="1">
                          <a:effectLst/>
                          <a:latin typeface="Roboto Bold"/>
                        </a:rPr>
                        <a:t>Description</a:t>
                      </a:r>
                      <a:endParaRPr lang="en-US" sz="1600">
                        <a:effectLst/>
                        <a:latin typeface="Roboto Bold"/>
                      </a:endParaRP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algn="l" fontAlgn="t"/>
                      <a:r>
                        <a:rPr lang="en-US" sz="1600" b="1">
                          <a:effectLst/>
                          <a:latin typeface="Roboto Bold"/>
                        </a:rPr>
                        <a:t>Cost per Exam</a:t>
                      </a:r>
                      <a:endParaRPr lang="en-US" sz="1600">
                        <a:effectLst/>
                        <a:latin typeface="Roboto Bold"/>
                      </a:endParaRP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07405">
                <a:tc>
                  <a:txBody>
                    <a:bodyPr/>
                    <a:lstStyle/>
                    <a:p>
                      <a:pPr fontAlgn="t"/>
                      <a:r>
                        <a:rPr lang="en-US" sz="1600">
                          <a:effectLst/>
                        </a:rPr>
                        <a:t>Exam (except AP Seminar and AP Research) taken in the U.S., U.S. territories, and Canada*</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600">
                          <a:effectLst/>
                        </a:rPr>
                        <a:t>$94</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07405">
                <a:tc>
                  <a:txBody>
                    <a:bodyPr/>
                    <a:lstStyle/>
                    <a:p>
                      <a:pPr fontAlgn="t"/>
                      <a:r>
                        <a:rPr lang="en-US" sz="1600">
                          <a:effectLst/>
                        </a:rPr>
                        <a:t>Exam (except AP Seminar and AP Research) taken outside the U.S.**</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600">
                          <a:effectLst/>
                        </a:rPr>
                        <a:t>$124</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261831">
                <a:tc>
                  <a:txBody>
                    <a:bodyPr/>
                    <a:lstStyle/>
                    <a:p>
                      <a:pPr fontAlgn="t"/>
                      <a:r>
                        <a:rPr lang="en-US" sz="1600">
                          <a:effectLst/>
                        </a:rPr>
                        <a:t>AP Seminar or AP Research Exam taken anywhere</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600">
                          <a:effectLst/>
                        </a:rPr>
                        <a:t>$142</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989701">
                <a:tc>
                  <a:txBody>
                    <a:bodyPr/>
                    <a:lstStyle/>
                    <a:p>
                      <a:pPr fontAlgn="t"/>
                      <a:r>
                        <a:rPr lang="en-US" sz="1600" dirty="0">
                          <a:effectLst/>
                        </a:rPr>
                        <a:t>Late order fee</a:t>
                      </a:r>
                      <a:br>
                        <a:rPr lang="en-US" sz="1600" dirty="0">
                          <a:effectLst/>
                        </a:rPr>
                      </a:br>
                      <a:r>
                        <a:rPr lang="en-US" sz="1600" dirty="0">
                          <a:effectLst/>
                        </a:rPr>
                        <a:t>Exams ordered between November 16 and March 13 incur a late order fee </a:t>
                      </a:r>
                      <a:r>
                        <a:rPr lang="en-US" sz="1600" b="1" dirty="0">
                          <a:effectLst/>
                        </a:rPr>
                        <a:t>in addition</a:t>
                      </a:r>
                      <a:r>
                        <a:rPr lang="en-US" sz="1600" dirty="0">
                          <a:effectLst/>
                        </a:rPr>
                        <a:t> to the exam fee. This fee doesn’t apply to exams for courses that start after November 15 and exams for students that transfer into the school.</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600" dirty="0">
                          <a:effectLst/>
                        </a:rPr>
                        <a:t>$40 in addition </a:t>
                      </a:r>
                      <a:r>
                        <a:rPr lang="en-US" sz="1600" dirty="0" smtClean="0">
                          <a:effectLst/>
                        </a:rPr>
                        <a:t>to </a:t>
                      </a:r>
                      <a:r>
                        <a:rPr lang="en-US" sz="1600" dirty="0">
                          <a:effectLst/>
                        </a:rPr>
                        <a:t>exam fee</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844127">
                <a:tc>
                  <a:txBody>
                    <a:bodyPr/>
                    <a:lstStyle/>
                    <a:p>
                      <a:pPr fontAlgn="t"/>
                      <a:r>
                        <a:rPr lang="en-US" sz="1600">
                          <a:effectLst/>
                        </a:rPr>
                        <a:t>Unused/canceled exam fee</a:t>
                      </a:r>
                      <a:br>
                        <a:rPr lang="en-US" sz="1600">
                          <a:effectLst/>
                        </a:rPr>
                      </a:br>
                      <a:r>
                        <a:rPr lang="en-US" sz="1600">
                          <a:effectLst/>
                        </a:rPr>
                        <a:t>Exams canceled after November 15, or ordered exams that are not taken, incur an unused/canceled exam fee. This fee doesn’t apply to exams originally ordered for students who transfer out of the school.</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600" dirty="0">
                          <a:effectLst/>
                        </a:rPr>
                        <a:t>$40</a:t>
                      </a:r>
                    </a:p>
                  </a:txBody>
                  <a:tcPr marL="40437" marR="40437" marT="55601" marB="60656">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9157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Synthesis essay</a:t>
            </a:r>
            <a:endParaRPr lang="en-US" sz="6600" dirty="0"/>
          </a:p>
        </p:txBody>
      </p:sp>
      <p:sp>
        <p:nvSpPr>
          <p:cNvPr id="3" name="Subtitle 2"/>
          <p:cNvSpPr>
            <a:spLocks noGrp="1"/>
          </p:cNvSpPr>
          <p:nvPr>
            <p:ph type="subTitle" idx="1"/>
          </p:nvPr>
        </p:nvSpPr>
        <p:spPr/>
        <p:txBody>
          <a:bodyPr>
            <a:normAutofit/>
          </a:bodyPr>
          <a:lstStyle/>
          <a:p>
            <a:r>
              <a:rPr lang="en-US" sz="3200" dirty="0" smtClean="0"/>
              <a:t>The AP English </a:t>
            </a:r>
          </a:p>
          <a:p>
            <a:r>
              <a:rPr lang="en-US" sz="3200" dirty="0" smtClean="0"/>
              <a:t>Language &amp; Composition Exam</a:t>
            </a:r>
            <a:endParaRPr lang="en-US" sz="3200" dirty="0"/>
          </a:p>
        </p:txBody>
      </p:sp>
    </p:spTree>
    <p:extLst>
      <p:ext uri="{BB962C8B-B14F-4D97-AF65-F5344CB8AC3E}">
        <p14:creationId xmlns:p14="http://schemas.microsoft.com/office/powerpoint/2010/main" val="306756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a:t>
            </a:r>
            <a:endParaRPr lang="en-US" dirty="0"/>
          </a:p>
        </p:txBody>
      </p:sp>
      <p:sp>
        <p:nvSpPr>
          <p:cNvPr id="3" name="Content Placeholder 2"/>
          <p:cNvSpPr>
            <a:spLocks noGrp="1"/>
          </p:cNvSpPr>
          <p:nvPr>
            <p:ph idx="1"/>
          </p:nvPr>
        </p:nvSpPr>
        <p:spPr/>
        <p:txBody>
          <a:bodyPr/>
          <a:lstStyle/>
          <a:p>
            <a:r>
              <a:rPr lang="en-US" dirty="0" smtClean="0"/>
              <a:t>After </a:t>
            </a:r>
            <a:r>
              <a:rPr lang="en-US" dirty="0"/>
              <a:t>reading 6-7 texts about a topic (including visual and quantitative sources), you will compose an argument that combines and cites at least 3 of the sources to support your thesis. </a:t>
            </a:r>
            <a:r>
              <a:rPr lang="en-US" i="1" dirty="0"/>
              <a:t>Think of this like a research paper where you’re given the research.</a:t>
            </a:r>
          </a:p>
          <a:p>
            <a:r>
              <a:rPr lang="en-US" dirty="0" smtClean="0"/>
              <a:t>You will receive a total of 2hrs and 15 min. to write your 3 free response essays, and 1/3 of that time would allot you approx. 45 min. to write the synthesis analysis (which, because it involves reading and citing evidence, may take you the longest to write)</a:t>
            </a:r>
          </a:p>
        </p:txBody>
      </p:sp>
    </p:spTree>
    <p:extLst>
      <p:ext uri="{BB962C8B-B14F-4D97-AF65-F5344CB8AC3E}">
        <p14:creationId xmlns:p14="http://schemas.microsoft.com/office/powerpoint/2010/main" val="269322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(0-2)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Your synthesis essay will receive a score from 0 (lowest) to 9 (highest)</a:t>
            </a:r>
          </a:p>
          <a:p>
            <a:r>
              <a:rPr lang="en-US" b="1" dirty="0" smtClean="0"/>
              <a:t>0: </a:t>
            </a:r>
            <a:r>
              <a:rPr lang="en-US" dirty="0" smtClean="0"/>
              <a:t>Your essay is off-topic, merely repeats the prompt, is an entirely crossed-out response, a DRAWING, or a response in a language that isn’t English.</a:t>
            </a:r>
          </a:p>
          <a:p>
            <a:r>
              <a:rPr lang="en-US" b="1" dirty="0" smtClean="0"/>
              <a:t>1-2: </a:t>
            </a:r>
            <a:r>
              <a:rPr lang="en-US" dirty="0" smtClean="0"/>
              <a:t>The student demonstrated </a:t>
            </a:r>
            <a:r>
              <a:rPr lang="en-US" b="1" dirty="0" smtClean="0"/>
              <a:t>little success </a:t>
            </a:r>
            <a:r>
              <a:rPr lang="en-US" dirty="0" smtClean="0"/>
              <a:t>in developing a position on the most important factors. They may have merely alluded to knowledge gained from reading the sources without actually citing them, or they may have misread the sources. Scores in this range fail to develop a position, substitute a simpler task by merely summarizing or categorizing the sources. The writing displays weaknesses like grammatical problems, a lack of development or organization, or a lack of control.</a:t>
            </a:r>
            <a:endParaRPr lang="en-US" b="1" dirty="0" smtClean="0"/>
          </a:p>
        </p:txBody>
      </p:sp>
    </p:spTree>
    <p:extLst>
      <p:ext uri="{BB962C8B-B14F-4D97-AF65-F5344CB8AC3E}">
        <p14:creationId xmlns:p14="http://schemas.microsoft.com/office/powerpoint/2010/main" val="377868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(3-6)</a:t>
            </a:r>
            <a:endParaRPr lang="en-US" dirty="0"/>
          </a:p>
        </p:txBody>
      </p:sp>
      <p:sp>
        <p:nvSpPr>
          <p:cNvPr id="3" name="Content Placeholder 2"/>
          <p:cNvSpPr>
            <a:spLocks noGrp="1"/>
          </p:cNvSpPr>
          <p:nvPr>
            <p:ph idx="1"/>
          </p:nvPr>
        </p:nvSpPr>
        <p:spPr/>
        <p:txBody>
          <a:bodyPr>
            <a:normAutofit lnSpcReduction="10000"/>
          </a:bodyPr>
          <a:lstStyle/>
          <a:p>
            <a:r>
              <a:rPr lang="en-US" sz="2000" b="1" dirty="0" smtClean="0"/>
              <a:t>3-4: </a:t>
            </a:r>
            <a:r>
              <a:rPr lang="en-US" sz="2000" dirty="0" smtClean="0"/>
              <a:t>The student </a:t>
            </a:r>
            <a:r>
              <a:rPr lang="en-US" sz="2000" b="1" dirty="0" smtClean="0"/>
              <a:t>inadequately </a:t>
            </a:r>
            <a:r>
              <a:rPr lang="en-US" sz="2000" dirty="0" smtClean="0"/>
              <a:t>developed a position on the most important factors. At least two sources were synthesized, but the position may be inappropriately, insufficiently, or unconvincingly supported by the evidence and explanations used. The sources may dominate the students’ attempts at development, the link between the sources and the argument may be weak, or the sources may be misunderstood, misrepresented, or oversimplified. The writing quality conveys the student’s ideas but may be inconsistent.</a:t>
            </a:r>
          </a:p>
          <a:p>
            <a:r>
              <a:rPr lang="en-US" sz="2000" b="1" dirty="0" smtClean="0"/>
              <a:t>5-6: </a:t>
            </a:r>
            <a:r>
              <a:rPr lang="en-US" sz="2000" dirty="0" smtClean="0"/>
              <a:t>The student </a:t>
            </a:r>
            <a:r>
              <a:rPr lang="en-US" sz="2000" b="1" dirty="0" smtClean="0"/>
              <a:t>adequately </a:t>
            </a:r>
            <a:r>
              <a:rPr lang="en-US" sz="2000" dirty="0" smtClean="0"/>
              <a:t>develops a position on the most important factors. They develop their position by adequately synthesizing at least three of the sources. The evidence and explanations appropriately and sufficiently support the student’s positions. The language may contain lapses in diction or syntax, but generally the writing is clear.</a:t>
            </a:r>
            <a:endParaRPr lang="en-US" sz="2000" b="1" dirty="0" smtClean="0"/>
          </a:p>
          <a:p>
            <a:endParaRPr lang="en-US" sz="2000" b="1" dirty="0" smtClean="0"/>
          </a:p>
        </p:txBody>
      </p:sp>
    </p:spTree>
    <p:extLst>
      <p:ext uri="{BB962C8B-B14F-4D97-AF65-F5344CB8AC3E}">
        <p14:creationId xmlns:p14="http://schemas.microsoft.com/office/powerpoint/2010/main" val="3523066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TotalTime>
  <Words>953</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Roboto Bold</vt:lpstr>
      <vt:lpstr>Organic</vt:lpstr>
      <vt:lpstr>The AP English Language &amp; Composition Exam</vt:lpstr>
      <vt:lpstr>Basic Information</vt:lpstr>
      <vt:lpstr>Basic Information</vt:lpstr>
      <vt:lpstr>Free response (your 3 essays)</vt:lpstr>
      <vt:lpstr>Exam fees</vt:lpstr>
      <vt:lpstr>Synthesis essay</vt:lpstr>
      <vt:lpstr>Basic Information</vt:lpstr>
      <vt:lpstr>Scoring (0-2)</vt:lpstr>
      <vt:lpstr>Scoring (3-6)</vt:lpstr>
      <vt:lpstr>Scoring (7-9)</vt:lpstr>
      <vt:lpstr>Guide to Success</vt:lpstr>
      <vt:lpstr>Rhetorical analysis</vt:lpstr>
      <vt:lpstr>Multiple Choice</vt:lpstr>
      <vt:lpstr>Argument essay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 English Language &amp; Composition Exam</dc:title>
  <dc:creator>Brandon Schock</dc:creator>
  <cp:lastModifiedBy>Brandon Schock</cp:lastModifiedBy>
  <cp:revision>5</cp:revision>
  <cp:lastPrinted>2019-08-11T20:52:32Z</cp:lastPrinted>
  <dcterms:created xsi:type="dcterms:W3CDTF">2019-08-11T20:21:11Z</dcterms:created>
  <dcterms:modified xsi:type="dcterms:W3CDTF">2019-08-11T21:03:22Z</dcterms:modified>
</cp:coreProperties>
</file>