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79" r:id="rId7"/>
    <p:sldId id="264" r:id="rId8"/>
    <p:sldId id="261" r:id="rId9"/>
    <p:sldId id="263" r:id="rId10"/>
    <p:sldId id="262" r:id="rId11"/>
    <p:sldId id="265" r:id="rId12"/>
    <p:sldId id="266" r:id="rId13"/>
    <p:sldId id="268" r:id="rId14"/>
    <p:sldId id="271" r:id="rId15"/>
    <p:sldId id="270" r:id="rId16"/>
    <p:sldId id="280" r:id="rId17"/>
    <p:sldId id="272" r:id="rId18"/>
    <p:sldId id="276" r:id="rId19"/>
    <p:sldId id="277" r:id="rId20"/>
    <p:sldId id="281" r:id="rId21"/>
    <p:sldId id="278" r:id="rId22"/>
    <p:sldId id="28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9" d="100"/>
          <a:sy n="39" d="100"/>
        </p:scale>
        <p:origin x="72" y="14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0A745C-E3F1-4915-A95E-1EF7DCFFE2C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7FCC-55AD-4FA3-B8D5-4753F2827D2B}" type="slidenum">
              <a:rPr lang="en-US" smtClean="0"/>
              <a:t>‹#›</a:t>
            </a:fld>
            <a:endParaRPr lang="en-US"/>
          </a:p>
        </p:txBody>
      </p:sp>
    </p:spTree>
    <p:extLst>
      <p:ext uri="{BB962C8B-B14F-4D97-AF65-F5344CB8AC3E}">
        <p14:creationId xmlns:p14="http://schemas.microsoft.com/office/powerpoint/2010/main" val="2946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0A745C-E3F1-4915-A95E-1EF7DCFFE2C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7FCC-55AD-4FA3-B8D5-4753F2827D2B}" type="slidenum">
              <a:rPr lang="en-US" smtClean="0"/>
              <a:t>‹#›</a:t>
            </a:fld>
            <a:endParaRPr lang="en-US"/>
          </a:p>
        </p:txBody>
      </p:sp>
    </p:spTree>
    <p:extLst>
      <p:ext uri="{BB962C8B-B14F-4D97-AF65-F5344CB8AC3E}">
        <p14:creationId xmlns:p14="http://schemas.microsoft.com/office/powerpoint/2010/main" val="205824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C50A745C-E3F1-4915-A95E-1EF7DCFFE2C1}" type="datetimeFigureOut">
              <a:rPr lang="en-US" smtClean="0"/>
              <a:t>4/30/2017</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7E317FCC-55AD-4FA3-B8D5-4753F2827D2B}" type="slidenum">
              <a:rPr lang="en-US" smtClean="0"/>
              <a:t>‹#›</a:t>
            </a:fld>
            <a:endParaRPr lang="en-US"/>
          </a:p>
        </p:txBody>
      </p:sp>
    </p:spTree>
    <p:extLst>
      <p:ext uri="{BB962C8B-B14F-4D97-AF65-F5344CB8AC3E}">
        <p14:creationId xmlns:p14="http://schemas.microsoft.com/office/powerpoint/2010/main" val="423215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0A745C-E3F1-4915-A95E-1EF7DCFFE2C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17FCC-55AD-4FA3-B8D5-4753F2827D2B}" type="slidenum">
              <a:rPr lang="en-US" smtClean="0"/>
              <a:t>‹#›</a:t>
            </a:fld>
            <a:endParaRPr lang="en-US"/>
          </a:p>
        </p:txBody>
      </p:sp>
    </p:spTree>
    <p:extLst>
      <p:ext uri="{BB962C8B-B14F-4D97-AF65-F5344CB8AC3E}">
        <p14:creationId xmlns:p14="http://schemas.microsoft.com/office/powerpoint/2010/main" val="391452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C50A745C-E3F1-4915-A95E-1EF7DCFFE2C1}" type="datetimeFigureOut">
              <a:rPr lang="en-US" smtClean="0"/>
              <a:t>4/30/2017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E317FCC-55AD-4FA3-B8D5-4753F2827D2B}" type="slidenum">
              <a:rPr lang="en-US" smtClean="0"/>
              <a:t>‹#›</a:t>
            </a:fld>
            <a:endParaRPr lang="en-US"/>
          </a:p>
        </p:txBody>
      </p:sp>
    </p:spTree>
    <p:extLst>
      <p:ext uri="{BB962C8B-B14F-4D97-AF65-F5344CB8AC3E}">
        <p14:creationId xmlns:p14="http://schemas.microsoft.com/office/powerpoint/2010/main" val="33695094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0A745C-E3F1-4915-A95E-1EF7DCFFE2C1}"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17FCC-55AD-4FA3-B8D5-4753F2827D2B}" type="slidenum">
              <a:rPr lang="en-US" smtClean="0"/>
              <a:t>‹#›</a:t>
            </a:fld>
            <a:endParaRPr lang="en-US"/>
          </a:p>
        </p:txBody>
      </p:sp>
    </p:spTree>
    <p:extLst>
      <p:ext uri="{BB962C8B-B14F-4D97-AF65-F5344CB8AC3E}">
        <p14:creationId xmlns:p14="http://schemas.microsoft.com/office/powerpoint/2010/main" val="219888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0A745C-E3F1-4915-A95E-1EF7DCFFE2C1}" type="datetimeFigureOut">
              <a:rPr lang="en-US" smtClean="0"/>
              <a:t>4/30/2017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17FCC-55AD-4FA3-B8D5-4753F2827D2B}" type="slidenum">
              <a:rPr lang="en-US" smtClean="0"/>
              <a:t>‹#›</a:t>
            </a:fld>
            <a:endParaRPr lang="en-US"/>
          </a:p>
        </p:txBody>
      </p:sp>
    </p:spTree>
    <p:extLst>
      <p:ext uri="{BB962C8B-B14F-4D97-AF65-F5344CB8AC3E}">
        <p14:creationId xmlns:p14="http://schemas.microsoft.com/office/powerpoint/2010/main" val="1744718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0A745C-E3F1-4915-A95E-1EF7DCFFE2C1}" type="datetimeFigureOut">
              <a:rPr lang="en-US" smtClean="0"/>
              <a:t>4/30/2017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17FCC-55AD-4FA3-B8D5-4753F2827D2B}" type="slidenum">
              <a:rPr lang="en-US" smtClean="0"/>
              <a:t>‹#›</a:t>
            </a:fld>
            <a:endParaRPr lang="en-US"/>
          </a:p>
        </p:txBody>
      </p:sp>
    </p:spTree>
    <p:extLst>
      <p:ext uri="{BB962C8B-B14F-4D97-AF65-F5344CB8AC3E}">
        <p14:creationId xmlns:p14="http://schemas.microsoft.com/office/powerpoint/2010/main" val="1518378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A745C-E3F1-4915-A95E-1EF7DCFFE2C1}" type="datetimeFigureOut">
              <a:rPr lang="en-US" smtClean="0"/>
              <a:t>4/30/2017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17FCC-55AD-4FA3-B8D5-4753F2827D2B}" type="slidenum">
              <a:rPr lang="en-US" smtClean="0"/>
              <a:t>‹#›</a:t>
            </a:fld>
            <a:endParaRPr lang="en-US"/>
          </a:p>
        </p:txBody>
      </p:sp>
    </p:spTree>
    <p:extLst>
      <p:ext uri="{BB962C8B-B14F-4D97-AF65-F5344CB8AC3E}">
        <p14:creationId xmlns:p14="http://schemas.microsoft.com/office/powerpoint/2010/main" val="3968675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50A745C-E3F1-4915-A95E-1EF7DCFFE2C1}"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17FCC-55AD-4FA3-B8D5-4753F2827D2B}" type="slidenum">
              <a:rPr lang="en-US" smtClean="0"/>
              <a:t>‹#›</a:t>
            </a:fld>
            <a:endParaRPr lang="en-US"/>
          </a:p>
        </p:txBody>
      </p:sp>
    </p:spTree>
    <p:extLst>
      <p:ext uri="{BB962C8B-B14F-4D97-AF65-F5344CB8AC3E}">
        <p14:creationId xmlns:p14="http://schemas.microsoft.com/office/powerpoint/2010/main" val="3607067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50A745C-E3F1-4915-A95E-1EF7DCFFE2C1}"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17FCC-55AD-4FA3-B8D5-4753F2827D2B}" type="slidenum">
              <a:rPr lang="en-US" smtClean="0"/>
              <a:t>‹#›</a:t>
            </a:fld>
            <a:endParaRPr lang="en-US"/>
          </a:p>
        </p:txBody>
      </p:sp>
    </p:spTree>
    <p:extLst>
      <p:ext uri="{BB962C8B-B14F-4D97-AF65-F5344CB8AC3E}">
        <p14:creationId xmlns:p14="http://schemas.microsoft.com/office/powerpoint/2010/main" val="199607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C50A745C-E3F1-4915-A95E-1EF7DCFFE2C1}" type="datetimeFigureOut">
              <a:rPr lang="en-US" smtClean="0"/>
              <a:t>4/30/2017</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7E317FCC-55AD-4FA3-B8D5-4753F2827D2B}" type="slidenum">
              <a:rPr lang="en-US" smtClean="0"/>
              <a:t>‹#›</a:t>
            </a:fld>
            <a:endParaRPr lang="en-US"/>
          </a:p>
        </p:txBody>
      </p:sp>
    </p:spTree>
    <p:extLst>
      <p:ext uri="{BB962C8B-B14F-4D97-AF65-F5344CB8AC3E}">
        <p14:creationId xmlns:p14="http://schemas.microsoft.com/office/powerpoint/2010/main" val="38313074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owl.english.purdue.edu/owl/resource/560/1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APA</a:t>
            </a:r>
          </a:p>
        </p:txBody>
      </p:sp>
      <p:sp>
        <p:nvSpPr>
          <p:cNvPr id="3" name="Subtitle 2"/>
          <p:cNvSpPr>
            <a:spLocks noGrp="1"/>
          </p:cNvSpPr>
          <p:nvPr>
            <p:ph type="subTitle" idx="1"/>
          </p:nvPr>
        </p:nvSpPr>
        <p:spPr/>
        <p:txBody>
          <a:bodyPr>
            <a:normAutofit/>
          </a:bodyPr>
          <a:lstStyle/>
          <a:p>
            <a:r>
              <a:rPr lang="en-US" sz="3600" dirty="0"/>
              <a:t>American Psychological Association</a:t>
            </a:r>
          </a:p>
        </p:txBody>
      </p:sp>
    </p:spTree>
    <p:extLst>
      <p:ext uri="{BB962C8B-B14F-4D97-AF65-F5344CB8AC3E}">
        <p14:creationId xmlns:p14="http://schemas.microsoft.com/office/powerpoint/2010/main" val="180408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web citation</a:t>
            </a:r>
          </a:p>
        </p:txBody>
      </p:sp>
      <p:sp>
        <p:nvSpPr>
          <p:cNvPr id="3" name="Content Placeholder 2"/>
          <p:cNvSpPr>
            <a:spLocks noGrp="1"/>
          </p:cNvSpPr>
          <p:nvPr>
            <p:ph idx="1"/>
          </p:nvPr>
        </p:nvSpPr>
        <p:spPr/>
        <p:txBody>
          <a:bodyPr>
            <a:normAutofit/>
          </a:bodyPr>
          <a:lstStyle/>
          <a:p>
            <a:pPr marL="0" indent="-457200">
              <a:buNone/>
            </a:pPr>
            <a:r>
              <a:rPr lang="en-US" dirty="0"/>
              <a:t>Bernstein, M. (2002). 10 tips for writing the living Web. </a:t>
            </a:r>
            <a:r>
              <a:rPr lang="en-US" i="1" dirty="0"/>
              <a:t>A List Apart: For People Who Make Websites, 149</a:t>
            </a:r>
            <a:r>
              <a:rPr lang="en-US" dirty="0"/>
              <a:t>. Retrieved from http://www.alistapart.com/articles/writeliving</a:t>
            </a:r>
          </a:p>
          <a:p>
            <a:pPr marL="0" indent="-457200">
              <a:buNone/>
            </a:pPr>
            <a:endParaRPr lang="en-US" dirty="0"/>
          </a:p>
          <a:p>
            <a:pPr marL="0" indent="-457200">
              <a:buNone/>
            </a:pPr>
            <a:r>
              <a:rPr lang="en-US" dirty="0">
                <a:hlinkClick r:id="rId2"/>
              </a:rPr>
              <a:t>https://owl.english.purdue.edu/owl/resource/560/10/</a:t>
            </a:r>
            <a:r>
              <a:rPr lang="en-US" dirty="0"/>
              <a:t> </a:t>
            </a:r>
          </a:p>
        </p:txBody>
      </p:sp>
    </p:spTree>
    <p:extLst>
      <p:ext uri="{BB962C8B-B14F-4D97-AF65-F5344CB8AC3E}">
        <p14:creationId xmlns:p14="http://schemas.microsoft.com/office/powerpoint/2010/main" val="1180142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Works Cited: Non-Web</a:t>
            </a:r>
          </a:p>
        </p:txBody>
      </p:sp>
      <p:sp>
        <p:nvSpPr>
          <p:cNvPr id="3" name="Subtitle 2"/>
          <p:cNvSpPr>
            <a:spLocks noGrp="1"/>
          </p:cNvSpPr>
          <p:nvPr>
            <p:ph type="subTitle" idx="1"/>
          </p:nvPr>
        </p:nvSpPr>
        <p:spPr/>
        <p:txBody>
          <a:bodyPr>
            <a:normAutofit/>
          </a:bodyPr>
          <a:lstStyle/>
          <a:p>
            <a:r>
              <a:rPr lang="en-US" sz="3600" dirty="0"/>
              <a:t>2</a:t>
            </a:r>
          </a:p>
        </p:txBody>
      </p:sp>
    </p:spTree>
    <p:extLst>
      <p:ext uri="{BB962C8B-B14F-4D97-AF65-F5344CB8AC3E}">
        <p14:creationId xmlns:p14="http://schemas.microsoft.com/office/powerpoint/2010/main" val="883465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a:t>
            </a:r>
          </a:p>
        </p:txBody>
      </p:sp>
      <p:sp>
        <p:nvSpPr>
          <p:cNvPr id="3" name="Content Placeholder 2"/>
          <p:cNvSpPr>
            <a:spLocks noGrp="1"/>
          </p:cNvSpPr>
          <p:nvPr>
            <p:ph idx="1"/>
          </p:nvPr>
        </p:nvSpPr>
        <p:spPr/>
        <p:txBody>
          <a:bodyPr>
            <a:normAutofit/>
          </a:bodyPr>
          <a:lstStyle/>
          <a:p>
            <a:r>
              <a:rPr lang="en-US" b="1" dirty="0"/>
              <a:t>Author last name, first/first and middle initials. (Year of publication in parenthesis). </a:t>
            </a:r>
            <a:r>
              <a:rPr lang="en-US" b="1" i="1" dirty="0"/>
              <a:t>Title of work in italics</a:t>
            </a:r>
            <a:r>
              <a:rPr lang="en-US" b="1" dirty="0"/>
              <a:t>. Location published: Publisher.</a:t>
            </a:r>
          </a:p>
          <a:p>
            <a:r>
              <a:rPr lang="en-US" dirty="0"/>
              <a:t>Ex. </a:t>
            </a:r>
          </a:p>
          <a:p>
            <a:pPr lvl="1"/>
            <a:r>
              <a:rPr lang="en-US" dirty="0"/>
              <a:t>Calfee, R.C., &amp; </a:t>
            </a:r>
            <a:r>
              <a:rPr lang="en-US" dirty="0" err="1"/>
              <a:t>Valenia</a:t>
            </a:r>
            <a:r>
              <a:rPr lang="en-US" dirty="0"/>
              <a:t>, R.R. (1991). </a:t>
            </a:r>
            <a:r>
              <a:rPr lang="en-US" i="1" dirty="0"/>
              <a:t>APA guide to preparing manuscripts for journal publication</a:t>
            </a:r>
            <a:r>
              <a:rPr lang="en-US" dirty="0"/>
              <a:t>. Washington, DC: American Psychological </a:t>
            </a:r>
            <a:r>
              <a:rPr lang="en-US" dirty="0" err="1"/>
              <a:t>Assocation</a:t>
            </a:r>
            <a:r>
              <a:rPr lang="en-US" dirty="0"/>
              <a:t>.</a:t>
            </a:r>
          </a:p>
          <a:p>
            <a:r>
              <a:rPr lang="en-US" dirty="0"/>
              <a:t>If the book has no author but has an editor, list the name(s) as normal and just add (Ed.) or (Eds. If more than one) and a period after the name(s)</a:t>
            </a:r>
          </a:p>
        </p:txBody>
      </p:sp>
    </p:spTree>
    <p:extLst>
      <p:ext uri="{BB962C8B-B14F-4D97-AF65-F5344CB8AC3E}">
        <p14:creationId xmlns:p14="http://schemas.microsoft.com/office/powerpoint/2010/main" val="2020368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Films or movies</a:t>
            </a:r>
          </a:p>
        </p:txBody>
      </p:sp>
      <p:sp>
        <p:nvSpPr>
          <p:cNvPr id="3" name="Content Placeholder 2"/>
          <p:cNvSpPr>
            <a:spLocks noGrp="1"/>
          </p:cNvSpPr>
          <p:nvPr>
            <p:ph idx="1"/>
          </p:nvPr>
        </p:nvSpPr>
        <p:spPr/>
        <p:txBody>
          <a:bodyPr>
            <a:normAutofit/>
          </a:bodyPr>
          <a:lstStyle/>
          <a:p>
            <a:r>
              <a:rPr lang="en-US" b="1" dirty="0"/>
              <a:t>Producer last name, first/last initials (word Producer in parenthesis), &amp; director last name, first/last initials (word Director in parenthesis). (Date published in parenthesis). </a:t>
            </a:r>
            <a:r>
              <a:rPr lang="en-US" b="1" i="1" dirty="0"/>
              <a:t>Title of motion picture italicized </a:t>
            </a:r>
            <a:r>
              <a:rPr lang="en-US" b="1" dirty="0"/>
              <a:t>[Words Motion picture in brackets]. Country of origin: Studio or distributor.</a:t>
            </a:r>
          </a:p>
          <a:p>
            <a:r>
              <a:rPr lang="en-US" dirty="0"/>
              <a:t>Ex: </a:t>
            </a:r>
          </a:p>
          <a:p>
            <a:pPr lvl="1"/>
            <a:r>
              <a:rPr lang="en-US" dirty="0"/>
              <a:t>Smith, J.D. (Producer), &amp; </a:t>
            </a:r>
            <a:r>
              <a:rPr lang="en-US" dirty="0" err="1"/>
              <a:t>Smithee</a:t>
            </a:r>
            <a:r>
              <a:rPr lang="en-US" dirty="0"/>
              <a:t> A.F. (Director). (2001). </a:t>
            </a:r>
            <a:r>
              <a:rPr lang="en-US" i="1" dirty="0"/>
              <a:t>Really big disaster movie </a:t>
            </a:r>
            <a:r>
              <a:rPr lang="en-US" dirty="0"/>
              <a:t>[Motion picture]. United States: Paramount Pictures.</a:t>
            </a:r>
          </a:p>
        </p:txBody>
      </p:sp>
    </p:spTree>
    <p:extLst>
      <p:ext uri="{BB962C8B-B14F-4D97-AF65-F5344CB8AC3E}">
        <p14:creationId xmlns:p14="http://schemas.microsoft.com/office/powerpoint/2010/main" val="693392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In-text citations</a:t>
            </a:r>
          </a:p>
        </p:txBody>
      </p:sp>
      <p:sp>
        <p:nvSpPr>
          <p:cNvPr id="3" name="Subtitle 2"/>
          <p:cNvSpPr>
            <a:spLocks noGrp="1"/>
          </p:cNvSpPr>
          <p:nvPr>
            <p:ph type="subTitle" idx="1"/>
          </p:nvPr>
        </p:nvSpPr>
        <p:spPr/>
        <p:txBody>
          <a:bodyPr>
            <a:normAutofit/>
          </a:bodyPr>
          <a:lstStyle/>
          <a:p>
            <a:r>
              <a:rPr lang="en-US" sz="3600" dirty="0"/>
              <a:t>3</a:t>
            </a:r>
          </a:p>
        </p:txBody>
      </p:sp>
    </p:spTree>
    <p:extLst>
      <p:ext uri="{BB962C8B-B14F-4D97-AF65-F5344CB8AC3E}">
        <p14:creationId xmlns:p14="http://schemas.microsoft.com/office/powerpoint/2010/main" val="1152731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do you cite?</a:t>
            </a:r>
          </a:p>
        </p:txBody>
      </p:sp>
      <p:sp>
        <p:nvSpPr>
          <p:cNvPr id="3" name="Content Placeholder 2"/>
          <p:cNvSpPr>
            <a:spLocks noGrp="1"/>
          </p:cNvSpPr>
          <p:nvPr>
            <p:ph idx="1"/>
          </p:nvPr>
        </p:nvSpPr>
        <p:spPr>
          <a:xfrm>
            <a:off x="667266" y="2075935"/>
            <a:ext cx="11121080" cy="4782065"/>
          </a:xfrm>
        </p:spPr>
        <p:txBody>
          <a:bodyPr>
            <a:normAutofit/>
          </a:bodyPr>
          <a:lstStyle/>
          <a:p>
            <a:r>
              <a:rPr lang="en-US" dirty="0"/>
              <a:t>You cite a source in-text whenever you:</a:t>
            </a:r>
          </a:p>
          <a:p>
            <a:pPr lvl="1"/>
            <a:r>
              <a:rPr lang="en-US" dirty="0"/>
              <a:t>Quote a source directly</a:t>
            </a:r>
          </a:p>
          <a:p>
            <a:pPr marL="457200" lvl="1" indent="0">
              <a:buNone/>
            </a:pPr>
            <a:r>
              <a:rPr lang="en-US" dirty="0"/>
              <a:t>OR</a:t>
            </a:r>
          </a:p>
          <a:p>
            <a:pPr lvl="1"/>
            <a:r>
              <a:rPr lang="en-US" dirty="0"/>
              <a:t>Paraphrase something the author said</a:t>
            </a:r>
          </a:p>
          <a:p>
            <a:r>
              <a:rPr lang="en-US" dirty="0"/>
              <a:t>You always cite in past tense (unlike MLA) – Jones (1998) </a:t>
            </a:r>
            <a:r>
              <a:rPr lang="en-US" i="1" dirty="0"/>
              <a:t>found</a:t>
            </a:r>
            <a:r>
              <a:rPr lang="en-US" dirty="0"/>
              <a:t>, not </a:t>
            </a:r>
            <a:r>
              <a:rPr lang="en-US" i="1" dirty="0"/>
              <a:t>finds</a:t>
            </a:r>
            <a:endParaRPr lang="en-US" dirty="0"/>
          </a:p>
          <a:p>
            <a:endParaRPr lang="en-US" dirty="0"/>
          </a:p>
        </p:txBody>
      </p:sp>
    </p:spTree>
    <p:extLst>
      <p:ext uri="{BB962C8B-B14F-4D97-AF65-F5344CB8AC3E}">
        <p14:creationId xmlns:p14="http://schemas.microsoft.com/office/powerpoint/2010/main" val="3276791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in-text citation rules</a:t>
            </a:r>
          </a:p>
        </p:txBody>
      </p:sp>
      <p:sp>
        <p:nvSpPr>
          <p:cNvPr id="3" name="Content Placeholder 2"/>
          <p:cNvSpPr>
            <a:spLocks noGrp="1"/>
          </p:cNvSpPr>
          <p:nvPr>
            <p:ph idx="1"/>
          </p:nvPr>
        </p:nvSpPr>
        <p:spPr>
          <a:xfrm>
            <a:off x="667266" y="2075935"/>
            <a:ext cx="11121080" cy="4782065"/>
          </a:xfrm>
        </p:spPr>
        <p:txBody>
          <a:bodyPr>
            <a:normAutofit/>
          </a:bodyPr>
          <a:lstStyle/>
          <a:p>
            <a:r>
              <a:rPr lang="en-US" dirty="0"/>
              <a:t>There are two basic options for APA in-text citations:</a:t>
            </a:r>
          </a:p>
          <a:p>
            <a:pPr lvl="1"/>
            <a:r>
              <a:rPr lang="en-US" dirty="0"/>
              <a:t>Author’s last name and the published year before giving the quoted portion or paraphrase. You give the pg. number at the end (in parenthesis, before the period).</a:t>
            </a:r>
          </a:p>
          <a:p>
            <a:pPr lvl="1"/>
            <a:r>
              <a:rPr lang="en-US" dirty="0"/>
              <a:t>OR everything at the end in parenthesis (Author last name, published year) before the period.</a:t>
            </a:r>
          </a:p>
          <a:p>
            <a:r>
              <a:rPr lang="en-US" dirty="0"/>
              <a:t>Ex. According to Jones (1998), “Students often had difficulty using APA style, especially when it was their first time” (p. 199).</a:t>
            </a:r>
          </a:p>
          <a:p>
            <a:r>
              <a:rPr lang="en-US" dirty="0"/>
              <a:t>OR Ex. According to the report, “Students often had difficulty using APA style, especially when it was their first time” (Jones, 1998, p. 199).</a:t>
            </a:r>
          </a:p>
          <a:p>
            <a:r>
              <a:rPr lang="en-US" dirty="0"/>
              <a:t>If it’s a paraphrase, you don’t have to give the pg. number at the end.</a:t>
            </a:r>
          </a:p>
          <a:p>
            <a:r>
              <a:rPr lang="en-US" dirty="0"/>
              <a:t>Ex. APA style is a difficult citation format for first-time learners (Jones, 1998, p. 199).</a:t>
            </a:r>
          </a:p>
          <a:p>
            <a:r>
              <a:rPr lang="en-US" dirty="0"/>
              <a:t>OR Ex. APA style is a difficult citation format for first-time learners (Jones, 1998).</a:t>
            </a:r>
          </a:p>
        </p:txBody>
      </p:sp>
    </p:spTree>
    <p:extLst>
      <p:ext uri="{BB962C8B-B14F-4D97-AF65-F5344CB8AC3E}">
        <p14:creationId xmlns:p14="http://schemas.microsoft.com/office/powerpoint/2010/main" val="2670778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on in-text citations</a:t>
            </a:r>
          </a:p>
        </p:txBody>
      </p:sp>
      <p:sp>
        <p:nvSpPr>
          <p:cNvPr id="3" name="Content Placeholder 2"/>
          <p:cNvSpPr>
            <a:spLocks noGrp="1"/>
          </p:cNvSpPr>
          <p:nvPr>
            <p:ph idx="1"/>
          </p:nvPr>
        </p:nvSpPr>
        <p:spPr>
          <a:xfrm>
            <a:off x="786063" y="2438400"/>
            <a:ext cx="10619874" cy="4419599"/>
          </a:xfrm>
        </p:spPr>
        <p:txBody>
          <a:bodyPr>
            <a:normAutofit/>
          </a:bodyPr>
          <a:lstStyle/>
          <a:p>
            <a:r>
              <a:rPr lang="en-US" dirty="0"/>
              <a:t>Two authors:</a:t>
            </a:r>
          </a:p>
          <a:p>
            <a:pPr lvl="1"/>
            <a:r>
              <a:rPr lang="en-US" dirty="0"/>
              <a:t>Wegener and Petty (1994)</a:t>
            </a:r>
          </a:p>
          <a:p>
            <a:pPr lvl="1"/>
            <a:r>
              <a:rPr lang="en-US" dirty="0"/>
              <a:t>(Wegener &amp; Petty, 1994)</a:t>
            </a:r>
          </a:p>
          <a:p>
            <a:r>
              <a:rPr lang="en-US" dirty="0"/>
              <a:t>3-5 authors:</a:t>
            </a:r>
          </a:p>
          <a:p>
            <a:pPr lvl="1"/>
            <a:r>
              <a:rPr lang="en-US" dirty="0"/>
              <a:t>First use: (</a:t>
            </a:r>
            <a:r>
              <a:rPr lang="en-US" dirty="0" err="1"/>
              <a:t>Kernis</a:t>
            </a:r>
            <a:r>
              <a:rPr lang="en-US" dirty="0"/>
              <a:t>, Cornell, Sun, Berry, &amp; Harlow, 1993)</a:t>
            </a:r>
          </a:p>
          <a:p>
            <a:pPr lvl="1"/>
            <a:r>
              <a:rPr lang="en-US" dirty="0"/>
              <a:t>Every use after: (</a:t>
            </a:r>
            <a:r>
              <a:rPr lang="en-US" dirty="0" err="1"/>
              <a:t>Kernis</a:t>
            </a:r>
            <a:r>
              <a:rPr lang="en-US" dirty="0"/>
              <a:t> et al, 1993)</a:t>
            </a:r>
          </a:p>
          <a:p>
            <a:r>
              <a:rPr lang="en-US" dirty="0"/>
              <a:t>6+ authors:</a:t>
            </a:r>
          </a:p>
          <a:p>
            <a:pPr lvl="1"/>
            <a:r>
              <a:rPr lang="en-US" dirty="0"/>
              <a:t>Harris et al. (2001)</a:t>
            </a:r>
          </a:p>
          <a:p>
            <a:pPr lvl="1"/>
            <a:r>
              <a:rPr lang="en-US" dirty="0"/>
              <a:t>(Harris et al., 2001)</a:t>
            </a:r>
          </a:p>
          <a:p>
            <a:pPr lvl="1"/>
            <a:endParaRPr lang="en-US" dirty="0"/>
          </a:p>
          <a:p>
            <a:r>
              <a:rPr lang="en-US" dirty="0"/>
              <a:t>No author = Editor, organization, or article title (whichever first in reference citation)</a:t>
            </a:r>
          </a:p>
        </p:txBody>
      </p:sp>
    </p:spTree>
    <p:extLst>
      <p:ext uri="{BB962C8B-B14F-4D97-AF65-F5344CB8AC3E}">
        <p14:creationId xmlns:p14="http://schemas.microsoft.com/office/powerpoint/2010/main" val="2983047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Paper formatting</a:t>
            </a:r>
          </a:p>
        </p:txBody>
      </p:sp>
      <p:sp>
        <p:nvSpPr>
          <p:cNvPr id="3" name="Subtitle 2"/>
          <p:cNvSpPr>
            <a:spLocks noGrp="1"/>
          </p:cNvSpPr>
          <p:nvPr>
            <p:ph type="subTitle" idx="1"/>
          </p:nvPr>
        </p:nvSpPr>
        <p:spPr/>
        <p:txBody>
          <a:bodyPr>
            <a:normAutofit/>
          </a:bodyPr>
          <a:lstStyle/>
          <a:p>
            <a:r>
              <a:rPr lang="en-US" sz="3600" dirty="0"/>
              <a:t>4</a:t>
            </a:r>
          </a:p>
        </p:txBody>
      </p:sp>
    </p:spTree>
    <p:extLst>
      <p:ext uri="{BB962C8B-B14F-4D97-AF65-F5344CB8AC3E}">
        <p14:creationId xmlns:p14="http://schemas.microsoft.com/office/powerpoint/2010/main" val="712459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a:t>
            </a:r>
          </a:p>
        </p:txBody>
      </p:sp>
      <p:sp>
        <p:nvSpPr>
          <p:cNvPr id="3" name="Content Placeholder 2"/>
          <p:cNvSpPr>
            <a:spLocks noGrp="1"/>
          </p:cNvSpPr>
          <p:nvPr>
            <p:ph idx="1"/>
          </p:nvPr>
        </p:nvSpPr>
        <p:spPr>
          <a:xfrm>
            <a:off x="786063" y="2438400"/>
            <a:ext cx="10619874" cy="4419599"/>
          </a:xfrm>
        </p:spPr>
        <p:txBody>
          <a:bodyPr>
            <a:normAutofit/>
          </a:bodyPr>
          <a:lstStyle/>
          <a:p>
            <a:r>
              <a:rPr lang="en-US" b="1" dirty="0"/>
              <a:t>12 pt. Times New Roman font</a:t>
            </a:r>
          </a:p>
          <a:p>
            <a:r>
              <a:rPr lang="en-US" b="1" dirty="0"/>
              <a:t>Double-spaced</a:t>
            </a:r>
          </a:p>
          <a:p>
            <a:r>
              <a:rPr lang="en-US" b="1" dirty="0"/>
              <a:t>Top right: Last name page number (Smith 1)</a:t>
            </a:r>
          </a:p>
          <a:p>
            <a:r>
              <a:rPr lang="en-US" b="1" dirty="0"/>
              <a:t>Running header / page header: </a:t>
            </a:r>
            <a:r>
              <a:rPr lang="en-US" dirty="0"/>
              <a:t>Top of every page, “TITLE OF YOUR PAPER” in all caps and quotation marks, on the left side of the page</a:t>
            </a:r>
          </a:p>
          <a:p>
            <a:r>
              <a:rPr lang="en-US" b="1" dirty="0"/>
              <a:t>An APA paper has 4 major sections:</a:t>
            </a:r>
          </a:p>
          <a:p>
            <a:pPr lvl="1"/>
            <a:r>
              <a:rPr lang="en-US" b="1" dirty="0"/>
              <a:t>Title Page</a:t>
            </a:r>
          </a:p>
          <a:p>
            <a:pPr lvl="1"/>
            <a:r>
              <a:rPr lang="en-US" b="1" dirty="0"/>
              <a:t>Abstract</a:t>
            </a:r>
          </a:p>
          <a:p>
            <a:pPr lvl="1"/>
            <a:r>
              <a:rPr lang="en-US" b="1" dirty="0"/>
              <a:t>Main Body</a:t>
            </a:r>
          </a:p>
          <a:p>
            <a:pPr lvl="1"/>
            <a:r>
              <a:rPr lang="en-US" b="1" dirty="0"/>
              <a:t>References</a:t>
            </a:r>
          </a:p>
        </p:txBody>
      </p:sp>
    </p:spTree>
    <p:extLst>
      <p:ext uri="{BB962C8B-B14F-4D97-AF65-F5344CB8AC3E}">
        <p14:creationId xmlns:p14="http://schemas.microsoft.com/office/powerpoint/2010/main" val="11603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APA?</a:t>
            </a:r>
          </a:p>
        </p:txBody>
      </p:sp>
      <p:sp>
        <p:nvSpPr>
          <p:cNvPr id="3" name="Content Placeholder 2"/>
          <p:cNvSpPr>
            <a:spLocks noGrp="1"/>
          </p:cNvSpPr>
          <p:nvPr>
            <p:ph idx="1"/>
          </p:nvPr>
        </p:nvSpPr>
        <p:spPr>
          <a:xfrm>
            <a:off x="1202919" y="2011680"/>
            <a:ext cx="9784080" cy="4206240"/>
          </a:xfrm>
        </p:spPr>
        <p:txBody>
          <a:bodyPr/>
          <a:lstStyle/>
          <a:p>
            <a:r>
              <a:rPr lang="en-US" dirty="0"/>
              <a:t>APA stands for the American Psychological Association</a:t>
            </a:r>
          </a:p>
          <a:p>
            <a:r>
              <a:rPr lang="en-US" dirty="0"/>
              <a:t>APA is used in social sciences and in other science fields</a:t>
            </a:r>
          </a:p>
          <a:p>
            <a:r>
              <a:rPr lang="en-US" dirty="0"/>
              <a:t>MLA is used in English and in other non-science fields</a:t>
            </a:r>
          </a:p>
          <a:p>
            <a:r>
              <a:rPr lang="en-US" dirty="0"/>
              <a:t>When we talk about APA in class, we’re talking about 3 things:</a:t>
            </a:r>
          </a:p>
          <a:p>
            <a:pPr lvl="1"/>
            <a:r>
              <a:rPr lang="en-US" b="1" dirty="0"/>
              <a:t>Citing sources in a works cited page (References)</a:t>
            </a:r>
          </a:p>
          <a:p>
            <a:pPr lvl="1"/>
            <a:r>
              <a:rPr lang="en-US" b="1" dirty="0"/>
              <a:t>Citing sources in-text</a:t>
            </a:r>
          </a:p>
          <a:p>
            <a:pPr lvl="1"/>
            <a:r>
              <a:rPr lang="en-US" b="1" dirty="0"/>
              <a:t>Formatting a paper/essay</a:t>
            </a:r>
          </a:p>
          <a:p>
            <a:pPr marL="228600" lvl="1" indent="0">
              <a:buNone/>
            </a:pPr>
            <a:endParaRPr lang="en-US" b="1" dirty="0"/>
          </a:p>
        </p:txBody>
      </p:sp>
    </p:spTree>
    <p:extLst>
      <p:ext uri="{BB962C8B-B14F-4D97-AF65-F5344CB8AC3E}">
        <p14:creationId xmlns:p14="http://schemas.microsoft.com/office/powerpoint/2010/main" val="3969783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a:t>
            </a:r>
          </a:p>
        </p:txBody>
      </p:sp>
      <p:sp>
        <p:nvSpPr>
          <p:cNvPr id="3" name="Content Placeholder 2"/>
          <p:cNvSpPr>
            <a:spLocks noGrp="1"/>
          </p:cNvSpPr>
          <p:nvPr>
            <p:ph idx="1"/>
          </p:nvPr>
        </p:nvSpPr>
        <p:spPr>
          <a:xfrm>
            <a:off x="786063" y="2438400"/>
            <a:ext cx="10619874" cy="4419599"/>
          </a:xfrm>
        </p:spPr>
        <p:txBody>
          <a:bodyPr>
            <a:normAutofit/>
          </a:bodyPr>
          <a:lstStyle/>
          <a:p>
            <a:r>
              <a:rPr lang="en-US" b="1" dirty="0"/>
              <a:t>12 pt. Times New Roman font</a:t>
            </a:r>
          </a:p>
          <a:p>
            <a:r>
              <a:rPr lang="en-US" b="1" dirty="0"/>
              <a:t>Double-spaced</a:t>
            </a:r>
          </a:p>
          <a:p>
            <a:r>
              <a:rPr lang="en-US" b="1" dirty="0"/>
              <a:t>Top right: Last name page number (Smith 1)</a:t>
            </a:r>
          </a:p>
          <a:p>
            <a:r>
              <a:rPr lang="en-US" b="1" dirty="0"/>
              <a:t>Running header / page header: </a:t>
            </a:r>
            <a:r>
              <a:rPr lang="en-US" dirty="0"/>
              <a:t>Top of every page, TITLE OF YOUR PAPER in all caps on the left side of the page (make a header so it automatically adds this on the left)</a:t>
            </a:r>
          </a:p>
          <a:p>
            <a:r>
              <a:rPr lang="en-US" b="1" dirty="0"/>
              <a:t>An APA paper has 4 major sections:</a:t>
            </a:r>
          </a:p>
          <a:p>
            <a:pPr lvl="1"/>
            <a:r>
              <a:rPr lang="en-US" b="1" dirty="0"/>
              <a:t>Title Page</a:t>
            </a:r>
          </a:p>
          <a:p>
            <a:pPr lvl="1"/>
            <a:r>
              <a:rPr lang="en-US" b="1" dirty="0"/>
              <a:t>Abstract</a:t>
            </a:r>
          </a:p>
          <a:p>
            <a:pPr lvl="1"/>
            <a:r>
              <a:rPr lang="en-US" b="1" dirty="0"/>
              <a:t>Main Body</a:t>
            </a:r>
          </a:p>
          <a:p>
            <a:pPr lvl="1"/>
            <a:r>
              <a:rPr lang="en-US" b="1" dirty="0"/>
              <a:t>References</a:t>
            </a:r>
          </a:p>
        </p:txBody>
      </p:sp>
    </p:spTree>
    <p:extLst>
      <p:ext uri="{BB962C8B-B14F-4D97-AF65-F5344CB8AC3E}">
        <p14:creationId xmlns:p14="http://schemas.microsoft.com/office/powerpoint/2010/main" val="1270649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page</a:t>
            </a:r>
          </a:p>
        </p:txBody>
      </p:sp>
      <p:sp>
        <p:nvSpPr>
          <p:cNvPr id="3" name="Content Placeholder 2"/>
          <p:cNvSpPr>
            <a:spLocks noGrp="1"/>
          </p:cNvSpPr>
          <p:nvPr>
            <p:ph idx="1"/>
          </p:nvPr>
        </p:nvSpPr>
        <p:spPr>
          <a:xfrm>
            <a:off x="786063" y="2438400"/>
            <a:ext cx="10619874" cy="4419599"/>
          </a:xfrm>
        </p:spPr>
        <p:txBody>
          <a:bodyPr>
            <a:normAutofit/>
          </a:bodyPr>
          <a:lstStyle/>
          <a:p>
            <a:r>
              <a:rPr lang="en-US" dirty="0"/>
              <a:t>Title of the paper (if you have a running head, list that first at the top with a colon)</a:t>
            </a:r>
          </a:p>
          <a:p>
            <a:r>
              <a:rPr lang="en-US" dirty="0"/>
              <a:t>Author’s name (First name, middle initial, last name… No titles like Dr. or PhD)</a:t>
            </a:r>
          </a:p>
          <a:p>
            <a:r>
              <a:rPr lang="en-US" dirty="0"/>
              <a:t>Institutional affiliation (where you conducted your research)</a:t>
            </a:r>
          </a:p>
          <a:p>
            <a:r>
              <a:rPr lang="en-US" dirty="0"/>
              <a:t>Ex. </a:t>
            </a:r>
          </a:p>
          <a:p>
            <a:pPr marL="0" indent="0">
              <a:buNone/>
            </a:pPr>
            <a:r>
              <a:rPr lang="en-US" dirty="0"/>
              <a:t>	Masters Dissertation:</a:t>
            </a:r>
          </a:p>
          <a:p>
            <a:pPr marL="0" indent="0">
              <a:buNone/>
            </a:pPr>
            <a:r>
              <a:rPr lang="en-US" dirty="0"/>
              <a:t>	Example for Students in Proper Formatting</a:t>
            </a:r>
          </a:p>
          <a:p>
            <a:pPr marL="0" indent="0">
              <a:buNone/>
            </a:pPr>
            <a:r>
              <a:rPr lang="en-US" dirty="0"/>
              <a:t>	Brandon A. </a:t>
            </a:r>
            <a:r>
              <a:rPr lang="en-US" dirty="0" err="1"/>
              <a:t>Schock</a:t>
            </a:r>
            <a:endParaRPr lang="en-US" dirty="0"/>
          </a:p>
          <a:p>
            <a:pPr marL="0" indent="0">
              <a:buNone/>
            </a:pPr>
            <a:r>
              <a:rPr lang="en-US" dirty="0"/>
              <a:t>	University of Mary</a:t>
            </a:r>
          </a:p>
          <a:p>
            <a:r>
              <a:rPr lang="en-US" dirty="0"/>
              <a:t>This is all centered and placed near the middle of the page.</a:t>
            </a:r>
          </a:p>
          <a:p>
            <a:endParaRPr lang="en-US" dirty="0"/>
          </a:p>
        </p:txBody>
      </p:sp>
    </p:spTree>
    <p:extLst>
      <p:ext uri="{BB962C8B-B14F-4D97-AF65-F5344CB8AC3E}">
        <p14:creationId xmlns:p14="http://schemas.microsoft.com/office/powerpoint/2010/main" val="14095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786063" y="2438400"/>
            <a:ext cx="10619874" cy="4419599"/>
          </a:xfrm>
        </p:spPr>
        <p:txBody>
          <a:bodyPr>
            <a:normAutofit/>
          </a:bodyPr>
          <a:lstStyle/>
          <a:p>
            <a:r>
              <a:rPr lang="en-US" dirty="0"/>
              <a:t>2</a:t>
            </a:r>
            <a:r>
              <a:rPr lang="en-US" baseline="30000" dirty="0"/>
              <a:t>nd</a:t>
            </a:r>
            <a:r>
              <a:rPr lang="en-US" dirty="0"/>
              <a:t> page is an abstract</a:t>
            </a:r>
          </a:p>
          <a:p>
            <a:r>
              <a:rPr lang="en-US" dirty="0"/>
              <a:t>Center the title: Abstract (no formatting)</a:t>
            </a:r>
          </a:p>
          <a:p>
            <a:r>
              <a:rPr lang="en-US" dirty="0"/>
              <a:t>Begin on the next line– no extra space, do not tab</a:t>
            </a:r>
          </a:p>
          <a:p>
            <a:r>
              <a:rPr lang="en-US" dirty="0"/>
              <a:t>Abstract should contain your research topic, research questions, participants, methods, results, data analysis, conclusions, and possible implications for future research)</a:t>
            </a:r>
          </a:p>
          <a:p>
            <a:r>
              <a:rPr lang="en-US" dirty="0"/>
              <a:t>Single paragraph, double-spaced (150-250 words)</a:t>
            </a:r>
          </a:p>
          <a:p>
            <a:r>
              <a:rPr lang="en-US" dirty="0"/>
              <a:t>Below the paragraph, tab once and type </a:t>
            </a:r>
            <a:r>
              <a:rPr lang="en-US" i="1" dirty="0"/>
              <a:t>Keywords: </a:t>
            </a:r>
            <a:r>
              <a:rPr lang="en-US" dirty="0"/>
              <a:t>in italics with a colon at the end… Then list your keywords, so researchers will have an easier time finding your work in databases.</a:t>
            </a:r>
          </a:p>
        </p:txBody>
      </p:sp>
    </p:spTree>
    <p:extLst>
      <p:ext uri="{BB962C8B-B14F-4D97-AF65-F5344CB8AC3E}">
        <p14:creationId xmlns:p14="http://schemas.microsoft.com/office/powerpoint/2010/main" val="267927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it matter?</a:t>
            </a:r>
          </a:p>
        </p:txBody>
      </p:sp>
      <p:sp>
        <p:nvSpPr>
          <p:cNvPr id="3" name="Content Placeholder 2"/>
          <p:cNvSpPr>
            <a:spLocks noGrp="1"/>
          </p:cNvSpPr>
          <p:nvPr>
            <p:ph idx="1"/>
          </p:nvPr>
        </p:nvSpPr>
        <p:spPr/>
        <p:txBody>
          <a:bodyPr>
            <a:normAutofit/>
          </a:bodyPr>
          <a:lstStyle/>
          <a:p>
            <a:r>
              <a:rPr lang="en-US" dirty="0"/>
              <a:t>APA is used for social science research. Because scientists come from around the world and are dealing with a wide variety of subject matter, it is important that they have a way to communicate with each other that everyone in the community will understand.</a:t>
            </a:r>
          </a:p>
          <a:p>
            <a:r>
              <a:rPr lang="en-US" dirty="0"/>
              <a:t>While Mr. </a:t>
            </a:r>
            <a:r>
              <a:rPr lang="en-US" dirty="0" err="1"/>
              <a:t>Schock</a:t>
            </a:r>
            <a:r>
              <a:rPr lang="en-US" dirty="0"/>
              <a:t> personally does wish that every field used one formatting (rather than the split between MLA, APA, and Chicago), students going into social science fields will likely be required to be comfortable with APA formatting</a:t>
            </a:r>
          </a:p>
          <a:p>
            <a:r>
              <a:rPr lang="en-US" dirty="0"/>
              <a:t>Please note that Mr. </a:t>
            </a:r>
            <a:r>
              <a:rPr lang="en-US" dirty="0" err="1"/>
              <a:t>Schock</a:t>
            </a:r>
            <a:r>
              <a:rPr lang="en-US" dirty="0"/>
              <a:t> is not an expert in APA formatting and received his information from OWL at Purdue. Please consult OWL’s APA website for more information/details on APA formatting.</a:t>
            </a:r>
          </a:p>
        </p:txBody>
      </p:sp>
    </p:spTree>
    <p:extLst>
      <p:ext uri="{BB962C8B-B14F-4D97-AF65-F5344CB8AC3E}">
        <p14:creationId xmlns:p14="http://schemas.microsoft.com/office/powerpoint/2010/main" val="754511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Works Cited: Websites</a:t>
            </a:r>
          </a:p>
        </p:txBody>
      </p:sp>
      <p:sp>
        <p:nvSpPr>
          <p:cNvPr id="3" name="Subtitle 2"/>
          <p:cNvSpPr>
            <a:spLocks noGrp="1"/>
          </p:cNvSpPr>
          <p:nvPr>
            <p:ph type="subTitle" idx="1"/>
          </p:nvPr>
        </p:nvSpPr>
        <p:spPr/>
        <p:txBody>
          <a:bodyPr>
            <a:normAutofit/>
          </a:bodyPr>
          <a:lstStyle/>
          <a:p>
            <a:r>
              <a:rPr lang="en-US" sz="3600" dirty="0"/>
              <a:t>1</a:t>
            </a:r>
          </a:p>
        </p:txBody>
      </p:sp>
    </p:spTree>
    <p:extLst>
      <p:ext uri="{BB962C8B-B14F-4D97-AF65-F5344CB8AC3E}">
        <p14:creationId xmlns:p14="http://schemas.microsoft.com/office/powerpoint/2010/main" val="2304016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Reference LIST?</a:t>
            </a:r>
          </a:p>
        </p:txBody>
      </p:sp>
      <p:sp>
        <p:nvSpPr>
          <p:cNvPr id="3" name="Content Placeholder 2"/>
          <p:cNvSpPr>
            <a:spLocks noGrp="1"/>
          </p:cNvSpPr>
          <p:nvPr>
            <p:ph idx="1"/>
          </p:nvPr>
        </p:nvSpPr>
        <p:spPr>
          <a:xfrm>
            <a:off x="1295401" y="2556931"/>
            <a:ext cx="9601196" cy="3715531"/>
          </a:xfrm>
        </p:spPr>
        <p:txBody>
          <a:bodyPr/>
          <a:lstStyle/>
          <a:p>
            <a:r>
              <a:rPr lang="en-US" dirty="0"/>
              <a:t>A reference list similar to what is referred to as a works cited page in MLA</a:t>
            </a:r>
          </a:p>
          <a:p>
            <a:r>
              <a:rPr lang="en-US" dirty="0"/>
              <a:t>A reference list is a page at the end of an APA paper that provides information on the sources you have mentioned in your paper (we’ll work on how to cite them in the paper later)</a:t>
            </a:r>
          </a:p>
          <a:p>
            <a:r>
              <a:rPr lang="en-US" dirty="0"/>
              <a:t>This list has a </a:t>
            </a:r>
            <a:r>
              <a:rPr lang="en-US" b="1" dirty="0"/>
              <a:t>title at the top (References – not bolded or underlined)</a:t>
            </a:r>
            <a:r>
              <a:rPr lang="en-US" dirty="0"/>
              <a:t> and should </a:t>
            </a:r>
            <a:r>
              <a:rPr lang="en-US" b="1" dirty="0"/>
              <a:t>list the sources in alphabetical order by  1</a:t>
            </a:r>
            <a:r>
              <a:rPr lang="en-US" b="1" baseline="30000" dirty="0"/>
              <a:t>st</a:t>
            </a:r>
            <a:r>
              <a:rPr lang="en-US" b="1" dirty="0"/>
              <a:t> letter in citation</a:t>
            </a:r>
            <a:endParaRPr lang="en-US" dirty="0"/>
          </a:p>
          <a:p>
            <a:endParaRPr lang="en-US" dirty="0"/>
          </a:p>
        </p:txBody>
      </p:sp>
    </p:spTree>
    <p:extLst>
      <p:ext uri="{BB962C8B-B14F-4D97-AF65-F5344CB8AC3E}">
        <p14:creationId xmlns:p14="http://schemas.microsoft.com/office/powerpoint/2010/main" val="342573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rules</a:t>
            </a:r>
          </a:p>
        </p:txBody>
      </p:sp>
      <p:sp>
        <p:nvSpPr>
          <p:cNvPr id="3" name="Content Placeholder 2"/>
          <p:cNvSpPr>
            <a:spLocks noGrp="1"/>
          </p:cNvSpPr>
          <p:nvPr>
            <p:ph idx="1"/>
          </p:nvPr>
        </p:nvSpPr>
        <p:spPr>
          <a:xfrm>
            <a:off x="1295401" y="2556931"/>
            <a:ext cx="9601196" cy="3715531"/>
          </a:xfrm>
        </p:spPr>
        <p:txBody>
          <a:bodyPr/>
          <a:lstStyle/>
          <a:p>
            <a:r>
              <a:rPr lang="en-US" dirty="0"/>
              <a:t>All lines after the first entry in your reference list should have a hanging indent (1/2 inch margin from the left)… I can explain how to do it on either Word or Google Docs, since they each have different ways to do it.</a:t>
            </a:r>
          </a:p>
          <a:p>
            <a:r>
              <a:rPr lang="en-US" dirty="0"/>
              <a:t>If the work has more than 7 authors, list the first 6 and then use ellipses after the 6</a:t>
            </a:r>
            <a:r>
              <a:rPr lang="en-US" baseline="30000" dirty="0"/>
              <a:t>th</a:t>
            </a:r>
            <a:r>
              <a:rPr lang="en-US" dirty="0"/>
              <a:t> name</a:t>
            </a:r>
          </a:p>
        </p:txBody>
      </p:sp>
    </p:spTree>
    <p:extLst>
      <p:ext uri="{BB962C8B-B14F-4D97-AF65-F5344CB8AC3E}">
        <p14:creationId xmlns:p14="http://schemas.microsoft.com/office/powerpoint/2010/main" val="3421302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Easy Bib?</a:t>
            </a:r>
          </a:p>
        </p:txBody>
      </p:sp>
      <p:sp>
        <p:nvSpPr>
          <p:cNvPr id="3" name="Content Placeholder 2"/>
          <p:cNvSpPr>
            <a:spLocks noGrp="1"/>
          </p:cNvSpPr>
          <p:nvPr>
            <p:ph idx="1"/>
          </p:nvPr>
        </p:nvSpPr>
        <p:spPr>
          <a:xfrm>
            <a:off x="1295401" y="2556931"/>
            <a:ext cx="9601196" cy="3635321"/>
          </a:xfrm>
        </p:spPr>
        <p:txBody>
          <a:bodyPr>
            <a:normAutofit lnSpcReduction="10000"/>
          </a:bodyPr>
          <a:lstStyle/>
          <a:p>
            <a:r>
              <a:rPr lang="en-US" dirty="0"/>
              <a:t>Easy Bib is great… about ¾ of the time.</a:t>
            </a:r>
          </a:p>
          <a:p>
            <a:r>
              <a:rPr lang="en-US" dirty="0"/>
              <a:t>Thing is, it makes mistakes. All Easy Bib (and other sites like it) do is try to find the website information for you and place it into the citation. But if they “find” information, and it’s clearly wrong, it will mess up the citation.</a:t>
            </a:r>
          </a:p>
          <a:p>
            <a:r>
              <a:rPr lang="en-US" dirty="0"/>
              <a:t>Do your citations manually. It’s not hard. Titles and authors are usually at the top, and publisher information is usually at the bottom. That’s it. Don’t risk it by copying and pasting from Easy Bib. The citation could be wrong, and it could throw off your formatting. </a:t>
            </a:r>
          </a:p>
          <a:p>
            <a:r>
              <a:rPr lang="en-US" dirty="0"/>
              <a:t>Easy Bib is like a clapper– sure, the clapper is “easier,” but you’re better of not being lazy in the first place. Also, the light switch is a whole more reliable.</a:t>
            </a:r>
          </a:p>
        </p:txBody>
      </p:sp>
    </p:spTree>
    <p:extLst>
      <p:ext uri="{BB962C8B-B14F-4D97-AF65-F5344CB8AC3E}">
        <p14:creationId xmlns:p14="http://schemas.microsoft.com/office/powerpoint/2010/main" val="2143424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for citing</a:t>
            </a:r>
          </a:p>
        </p:txBody>
      </p:sp>
      <p:sp>
        <p:nvSpPr>
          <p:cNvPr id="3" name="Content Placeholder 2"/>
          <p:cNvSpPr>
            <a:spLocks noGrp="1"/>
          </p:cNvSpPr>
          <p:nvPr>
            <p:ph idx="1"/>
          </p:nvPr>
        </p:nvSpPr>
        <p:spPr>
          <a:xfrm>
            <a:off x="1295401" y="2556931"/>
            <a:ext cx="9601196" cy="3699489"/>
          </a:xfrm>
        </p:spPr>
        <p:txBody>
          <a:bodyPr>
            <a:normAutofit/>
          </a:bodyPr>
          <a:lstStyle/>
          <a:p>
            <a:r>
              <a:rPr lang="en-US" b="1" dirty="0"/>
              <a:t>Last name of author, initials for first/first and middle name</a:t>
            </a:r>
          </a:p>
          <a:p>
            <a:r>
              <a:rPr lang="en-US" b="1" dirty="0"/>
              <a:t>Published date in parenthesis</a:t>
            </a:r>
          </a:p>
          <a:p>
            <a:r>
              <a:rPr lang="en-US" b="1" dirty="0"/>
              <a:t>Title of the article/page</a:t>
            </a:r>
          </a:p>
          <a:p>
            <a:r>
              <a:rPr lang="en-US" b="1" dirty="0"/>
              <a:t>Title of periodical (if applicable) </a:t>
            </a:r>
          </a:p>
          <a:p>
            <a:r>
              <a:rPr lang="en-US" b="1" dirty="0"/>
              <a:t>Volume number (if applicable)</a:t>
            </a:r>
          </a:p>
          <a:p>
            <a:r>
              <a:rPr lang="en-US" b="1" dirty="0"/>
              <a:t>Issue number (if applicable)</a:t>
            </a:r>
          </a:p>
          <a:p>
            <a:r>
              <a:rPr lang="en-US" b="1" dirty="0"/>
              <a:t>URL</a:t>
            </a:r>
          </a:p>
        </p:txBody>
      </p:sp>
    </p:spTree>
    <p:extLst>
      <p:ext uri="{BB962C8B-B14F-4D97-AF65-F5344CB8AC3E}">
        <p14:creationId xmlns:p14="http://schemas.microsoft.com/office/powerpoint/2010/main" val="218214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in citation form</a:t>
            </a:r>
          </a:p>
        </p:txBody>
      </p:sp>
      <p:sp>
        <p:nvSpPr>
          <p:cNvPr id="3" name="Content Placeholder 2"/>
          <p:cNvSpPr>
            <a:spLocks noGrp="1"/>
          </p:cNvSpPr>
          <p:nvPr>
            <p:ph idx="1"/>
          </p:nvPr>
        </p:nvSpPr>
        <p:spPr/>
        <p:txBody>
          <a:bodyPr>
            <a:normAutofit lnSpcReduction="10000"/>
          </a:bodyPr>
          <a:lstStyle/>
          <a:p>
            <a:r>
              <a:rPr lang="en-US" b="1" dirty="0"/>
              <a:t>Author last name, first initial/first and middle initial (Date of publication in parenthesis). Title of article. </a:t>
            </a:r>
            <a:r>
              <a:rPr lang="en-US" b="1" i="1" dirty="0"/>
              <a:t>Title of online periodical, volume number, issue number in italics</a:t>
            </a:r>
            <a:r>
              <a:rPr lang="en-US" b="1" dirty="0"/>
              <a:t>. Retrieved from URL</a:t>
            </a:r>
          </a:p>
          <a:p>
            <a:r>
              <a:rPr lang="en-US" b="1" dirty="0"/>
              <a:t>The title of the article is not quotation marks, unlike in MLA</a:t>
            </a:r>
          </a:p>
          <a:p>
            <a:r>
              <a:rPr lang="en-US" b="1" dirty="0"/>
              <a:t>No period after the URL, unlike MLA</a:t>
            </a:r>
          </a:p>
          <a:p>
            <a:r>
              <a:rPr lang="en-US" b="1" dirty="0"/>
              <a:t>You include the words “Retrieved from” before the URL, and this time you do include http:// (unlike MLA)</a:t>
            </a:r>
          </a:p>
          <a:p>
            <a:r>
              <a:rPr lang="en-US" b="1" dirty="0"/>
              <a:t>If the website does not have an author or an article/page name, leave that part blank</a:t>
            </a:r>
          </a:p>
          <a:p>
            <a:r>
              <a:rPr lang="en-US" b="1" dirty="0"/>
              <a:t>If you’re just citing an abstract, put abstract in brackets after the article title</a:t>
            </a:r>
          </a:p>
          <a:p>
            <a:r>
              <a:rPr lang="en-US" b="1" dirty="0"/>
              <a:t>Double-space the citations</a:t>
            </a:r>
          </a:p>
        </p:txBody>
      </p:sp>
    </p:spTree>
    <p:extLst>
      <p:ext uri="{BB962C8B-B14F-4D97-AF65-F5344CB8AC3E}">
        <p14:creationId xmlns:p14="http://schemas.microsoft.com/office/powerpoint/2010/main" val="17956179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557</TotalTime>
  <Words>1575</Words>
  <Application>Microsoft Office PowerPoint</Application>
  <PresentationFormat>Widescreen</PresentationFormat>
  <Paragraphs>127</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Corbel</vt:lpstr>
      <vt:lpstr>Wingdings</vt:lpstr>
      <vt:lpstr>Banded</vt:lpstr>
      <vt:lpstr>APA</vt:lpstr>
      <vt:lpstr>What is APA?</vt:lpstr>
      <vt:lpstr>Why does it matter?</vt:lpstr>
      <vt:lpstr>Works Cited: Websites</vt:lpstr>
      <vt:lpstr>What is a Reference LIST?</vt:lpstr>
      <vt:lpstr>Some rules</vt:lpstr>
      <vt:lpstr>What about Easy Bib?</vt:lpstr>
      <vt:lpstr>Order for citing</vt:lpstr>
      <vt:lpstr>Order in citation form</vt:lpstr>
      <vt:lpstr>Example web citation</vt:lpstr>
      <vt:lpstr>Works Cited: Non-Web</vt:lpstr>
      <vt:lpstr>Books</vt:lpstr>
      <vt:lpstr>Films or movies</vt:lpstr>
      <vt:lpstr>In-text citations</vt:lpstr>
      <vt:lpstr>When do you cite?</vt:lpstr>
      <vt:lpstr>Basic in-text citation rules</vt:lpstr>
      <vt:lpstr>More on in-text citations</vt:lpstr>
      <vt:lpstr>Paper formatting</vt:lpstr>
      <vt:lpstr>Basics</vt:lpstr>
      <vt:lpstr>Basics</vt:lpstr>
      <vt:lpstr>Title page</vt:lpstr>
      <vt:lpstr>abstract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dc:title>
  <dc:creator>Brandon Schock</dc:creator>
  <cp:lastModifiedBy>Brandon</cp:lastModifiedBy>
  <cp:revision>19</cp:revision>
  <dcterms:created xsi:type="dcterms:W3CDTF">2017-03-22T21:31:59Z</dcterms:created>
  <dcterms:modified xsi:type="dcterms:W3CDTF">2017-04-30T20:23:09Z</dcterms:modified>
</cp:coreProperties>
</file>