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65" r:id="rId3"/>
    <p:sldId id="257" r:id="rId4"/>
    <p:sldId id="261" r:id="rId5"/>
    <p:sldId id="260" r:id="rId6"/>
    <p:sldId id="262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4" y="15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783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691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111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1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461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032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391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42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684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43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5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35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894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62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3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379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4579CAF-8120-413C-9561-9B1BEF1B1D4D}" type="datetimeFigureOut">
              <a:rPr lang="en-US" smtClean="0"/>
              <a:t>8/5/2017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9B4D55-C296-4678-BF62-09952BB7A9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96649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Archetypes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The recurring ideas in storytelling</a:t>
            </a:r>
          </a:p>
        </p:txBody>
      </p:sp>
    </p:spTree>
    <p:extLst>
      <p:ext uri="{BB962C8B-B14F-4D97-AF65-F5344CB8AC3E}">
        <p14:creationId xmlns:p14="http://schemas.microsoft.com/office/powerpoint/2010/main" val="36991171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Archetypes</a:t>
            </a:r>
            <a:br>
              <a:rPr lang="en-US" dirty="0">
                <a:latin typeface="Adobe Caslon Pro Bold" panose="0205070206050A020403" pitchFamily="18" charset="0"/>
              </a:rPr>
            </a:br>
            <a:r>
              <a:rPr lang="en-US" dirty="0">
                <a:latin typeface="Adobe Caslon Pro Bold" panose="0205070206050A020403" pitchFamily="18" charset="0"/>
              </a:rPr>
              <a:t>Notes #1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CHARACTER ARCHETYPES</a:t>
            </a:r>
          </a:p>
        </p:txBody>
      </p:sp>
    </p:spTree>
    <p:extLst>
      <p:ext uri="{BB962C8B-B14F-4D97-AF65-F5344CB8AC3E}">
        <p14:creationId xmlns:p14="http://schemas.microsoft.com/office/powerpoint/2010/main" val="30424685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What is an Archetype?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err="1">
                <a:solidFill>
                  <a:srgbClr val="92D050"/>
                </a:solidFill>
              </a:rPr>
              <a:t>Artchetypes</a:t>
            </a:r>
            <a:r>
              <a:rPr lang="en-US" sz="2400" dirty="0">
                <a:solidFill>
                  <a:srgbClr val="92D050"/>
                </a:solidFill>
              </a:rPr>
              <a:t> are </a:t>
            </a:r>
            <a:r>
              <a:rPr lang="en-US" sz="2400" b="1" i="1" dirty="0">
                <a:solidFill>
                  <a:srgbClr val="92D050"/>
                </a:solidFill>
              </a:rPr>
              <a:t>types</a:t>
            </a:r>
            <a:r>
              <a:rPr lang="en-US" sz="2400" dirty="0">
                <a:solidFill>
                  <a:srgbClr val="92D050"/>
                </a:solidFill>
              </a:rPr>
              <a:t> of ideas that can be found in many stories throughout history.</a:t>
            </a:r>
          </a:p>
          <a:p>
            <a:r>
              <a:rPr lang="en-US" sz="2400" dirty="0"/>
              <a:t>They exist throughout many different cultures, throughout many different time periods– from ancient Greece to modern day.</a:t>
            </a:r>
          </a:p>
          <a:p>
            <a:r>
              <a:rPr lang="en-US" sz="2400" dirty="0"/>
              <a:t>Archetypes can be recurring:</a:t>
            </a:r>
          </a:p>
          <a:p>
            <a:pPr lvl="1"/>
            <a:r>
              <a:rPr lang="en-US" sz="2000" dirty="0"/>
              <a:t>Characters (the hero, the villain, the mentor, the damsel in distress)</a:t>
            </a:r>
          </a:p>
          <a:p>
            <a:pPr lvl="1"/>
            <a:r>
              <a:rPr lang="en-US" sz="2000" dirty="0"/>
              <a:t>Images and symbols (light vs. dark, the underworld)</a:t>
            </a:r>
          </a:p>
          <a:p>
            <a:r>
              <a:rPr lang="en-US" sz="2400" dirty="0"/>
              <a:t>Reading ancient stories, such as </a:t>
            </a:r>
            <a:r>
              <a:rPr lang="en-US" sz="2400" i="1" dirty="0"/>
              <a:t>The Odyssey</a:t>
            </a:r>
            <a:r>
              <a:rPr lang="en-US" sz="2400" dirty="0"/>
              <a:t>, can help us understand our own modern stories better and help us see that most stories have a lot in common with each other</a:t>
            </a:r>
          </a:p>
        </p:txBody>
      </p:sp>
    </p:spTree>
    <p:extLst>
      <p:ext uri="{BB962C8B-B14F-4D97-AF65-F5344CB8AC3E}">
        <p14:creationId xmlns:p14="http://schemas.microsoft.com/office/powerpoint/2010/main" val="1199994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the hero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“The Hero” is the most common type of protagonist, </a:t>
            </a:r>
            <a:r>
              <a:rPr lang="en-US" sz="2000" dirty="0">
                <a:solidFill>
                  <a:srgbClr val="92D050"/>
                </a:solidFill>
              </a:rPr>
              <a:t>the “good guy” </a:t>
            </a:r>
          </a:p>
          <a:p>
            <a:r>
              <a:rPr lang="en-US" sz="2000" dirty="0">
                <a:solidFill>
                  <a:srgbClr val="92D050"/>
                </a:solidFill>
              </a:rPr>
              <a:t>A born leader (he may be “the chosen one”) willing to go on a journey to fight evil</a:t>
            </a:r>
          </a:p>
          <a:p>
            <a:r>
              <a:rPr lang="en-US" sz="2000" dirty="0"/>
              <a:t>An “epic hero,” like Odysseus in </a:t>
            </a:r>
            <a:r>
              <a:rPr lang="en-US" sz="2000" i="1" dirty="0"/>
              <a:t>The Odyssey</a:t>
            </a:r>
            <a:r>
              <a:rPr lang="en-US" sz="2000" dirty="0"/>
              <a:t>, has these characteristics:</a:t>
            </a:r>
          </a:p>
          <a:p>
            <a:pPr lvl="1"/>
            <a:r>
              <a:rPr lang="en-US" sz="1800" dirty="0"/>
              <a:t>Superhuman qualities</a:t>
            </a:r>
          </a:p>
          <a:p>
            <a:pPr lvl="1"/>
            <a:r>
              <a:rPr lang="en-US" sz="1800" dirty="0"/>
              <a:t>Suffers trials to achieve a goal</a:t>
            </a:r>
          </a:p>
          <a:p>
            <a:pPr lvl="1"/>
            <a:r>
              <a:rPr lang="en-US" sz="1800" dirty="0"/>
              <a:t>On a quest of some great value</a:t>
            </a:r>
          </a:p>
          <a:p>
            <a:pPr lvl="1"/>
            <a:r>
              <a:rPr lang="en-US" sz="1800" dirty="0"/>
              <a:t>Has a tragic flaw</a:t>
            </a:r>
          </a:p>
          <a:p>
            <a:pPr lvl="1"/>
            <a:r>
              <a:rPr lang="en-US" sz="1800" dirty="0"/>
              <a:t>Unusual/prestigious origin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4952999"/>
            <a:ext cx="2540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3291" y="4968240"/>
            <a:ext cx="1366838" cy="19050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000" y="4953001"/>
            <a:ext cx="1905000" cy="1905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129" y="4968240"/>
            <a:ext cx="1626871" cy="19050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4819" y="2583180"/>
            <a:ext cx="1590040" cy="2385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98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the villain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1" y="1"/>
            <a:ext cx="10131425" cy="6240780"/>
          </a:xfrm>
        </p:spPr>
        <p:txBody>
          <a:bodyPr>
            <a:noAutofit/>
          </a:bodyPr>
          <a:lstStyle/>
          <a:p>
            <a:r>
              <a:rPr lang="en-US" sz="2000" dirty="0"/>
              <a:t>If we have a “hero,” you can expect that we’ll have a “Villain.”</a:t>
            </a:r>
          </a:p>
          <a:p>
            <a:r>
              <a:rPr lang="en-US" sz="2000" dirty="0"/>
              <a:t>The “villain” is </a:t>
            </a:r>
            <a:r>
              <a:rPr lang="en-US" sz="2000" dirty="0">
                <a:solidFill>
                  <a:srgbClr val="92D050"/>
                </a:solidFill>
              </a:rPr>
              <a:t>a character who is guilty or capable of evil.</a:t>
            </a:r>
          </a:p>
          <a:p>
            <a:r>
              <a:rPr lang="en-US" sz="2000" dirty="0"/>
              <a:t>This character </a:t>
            </a:r>
            <a:r>
              <a:rPr lang="en-US" sz="2000" dirty="0">
                <a:solidFill>
                  <a:srgbClr val="92D050"/>
                </a:solidFill>
              </a:rPr>
              <a:t>represents problems that humans want to eliminate.</a:t>
            </a:r>
          </a:p>
          <a:p>
            <a:r>
              <a:rPr lang="en-US" sz="2000" dirty="0"/>
              <a:t>The hero must defeat the villain, who breaks the laws of man and nature.</a:t>
            </a:r>
          </a:p>
          <a:p>
            <a:r>
              <a:rPr lang="en-US" sz="2000" dirty="0"/>
              <a:t>Poseidon is the antagonist in </a:t>
            </a:r>
            <a:r>
              <a:rPr lang="en-US" sz="2000" i="1" dirty="0"/>
              <a:t>The Odyssey</a:t>
            </a:r>
            <a:r>
              <a:rPr lang="en-US" sz="2000" dirty="0"/>
              <a:t>, but there’s no real villain.</a:t>
            </a:r>
          </a:p>
          <a:p>
            <a:r>
              <a:rPr lang="en-US" sz="2000" dirty="0"/>
              <a:t>The Trojans, the Lotus Eaters, and Circe are also villain-like.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920" y="4944100"/>
            <a:ext cx="2545080" cy="1913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000" y="3039100"/>
            <a:ext cx="2540000" cy="1905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40" y="4939894"/>
            <a:ext cx="2557475" cy="19181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980" y="4939894"/>
            <a:ext cx="1546860" cy="1918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26" y="4939894"/>
            <a:ext cx="2194313" cy="191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19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The mentor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“The mentor” </a:t>
            </a:r>
            <a:r>
              <a:rPr lang="en-US" sz="2000" dirty="0">
                <a:solidFill>
                  <a:srgbClr val="92D050"/>
                </a:solidFill>
              </a:rPr>
              <a:t>aids or trains the hero.</a:t>
            </a:r>
          </a:p>
          <a:p>
            <a:r>
              <a:rPr lang="en-US" sz="2000" dirty="0"/>
              <a:t>This character is </a:t>
            </a:r>
            <a:r>
              <a:rPr lang="en-US" sz="2000" dirty="0">
                <a:solidFill>
                  <a:srgbClr val="92D050"/>
                </a:solidFill>
              </a:rPr>
              <a:t>usually wise and old</a:t>
            </a:r>
            <a:r>
              <a:rPr lang="en-US" sz="2000" dirty="0"/>
              <a:t>, but not all the time!</a:t>
            </a:r>
          </a:p>
          <a:p>
            <a:r>
              <a:rPr lang="en-US" sz="2000" dirty="0"/>
              <a:t>This character </a:t>
            </a:r>
            <a:r>
              <a:rPr lang="en-US" sz="2000" dirty="0">
                <a:solidFill>
                  <a:srgbClr val="92D050"/>
                </a:solidFill>
              </a:rPr>
              <a:t>represents wisdom, experience, and goodness</a:t>
            </a:r>
            <a:r>
              <a:rPr lang="en-US" sz="2000" dirty="0"/>
              <a:t>.</a:t>
            </a:r>
          </a:p>
          <a:p>
            <a:r>
              <a:rPr lang="en-US" sz="2000" dirty="0"/>
              <a:t>In </a:t>
            </a:r>
            <a:r>
              <a:rPr lang="en-US" sz="2000" i="1" dirty="0"/>
              <a:t>The Odyssey</a:t>
            </a:r>
            <a:r>
              <a:rPr lang="en-US" sz="2000" dirty="0"/>
              <a:t>, the goddess Athena acts as Odysseus’s mentor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001" y="4306313"/>
            <a:ext cx="2064074" cy="25720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898" y="4306313"/>
            <a:ext cx="2502103" cy="25720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661" y="4285946"/>
            <a:ext cx="2811780" cy="2592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341" y="4285946"/>
            <a:ext cx="3303814" cy="25696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3075" y="1353563"/>
            <a:ext cx="2619375" cy="2952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8107" y="4285946"/>
            <a:ext cx="3893768" cy="2595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5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dobe Caslon Pro Bold" panose="0205070206050A020403" pitchFamily="18" charset="0"/>
              </a:rPr>
              <a:t>The damsel in 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The “damsel in distress” is </a:t>
            </a:r>
            <a:r>
              <a:rPr lang="en-US" sz="2000" dirty="0">
                <a:solidFill>
                  <a:srgbClr val="92D050"/>
                </a:solidFill>
              </a:rPr>
              <a:t>in danger and needs saving from the hero</a:t>
            </a:r>
            <a:r>
              <a:rPr lang="en-US" sz="2000" dirty="0"/>
              <a:t>.</a:t>
            </a:r>
          </a:p>
          <a:p>
            <a:r>
              <a:rPr lang="en-US" sz="2000" dirty="0"/>
              <a:t>This </a:t>
            </a:r>
            <a:r>
              <a:rPr lang="en-US" sz="2000" dirty="0">
                <a:solidFill>
                  <a:srgbClr val="92D050"/>
                </a:solidFill>
              </a:rPr>
              <a:t>usually a young woman, especially a love interest</a:t>
            </a:r>
            <a:r>
              <a:rPr lang="en-US" sz="2000" dirty="0"/>
              <a:t>.</a:t>
            </a:r>
          </a:p>
          <a:p>
            <a:r>
              <a:rPr lang="en-US" sz="2000" dirty="0"/>
              <a:t>The “damsel in distress” is often </a:t>
            </a:r>
            <a:r>
              <a:rPr lang="en-US" sz="2000" dirty="0">
                <a:solidFill>
                  <a:srgbClr val="92D050"/>
                </a:solidFill>
              </a:rPr>
              <a:t>innocent and defenseless against evil</a:t>
            </a:r>
            <a:r>
              <a:rPr lang="en-US" sz="2000" dirty="0"/>
              <a:t>.</a:t>
            </a:r>
          </a:p>
          <a:p>
            <a:r>
              <a:rPr lang="en-US" sz="2000" dirty="0"/>
              <a:t>In </a:t>
            </a:r>
            <a:r>
              <a:rPr lang="en-US" sz="2000" i="1" dirty="0"/>
              <a:t>The Odyssey</a:t>
            </a:r>
            <a:r>
              <a:rPr lang="en-US" sz="2000" dirty="0"/>
              <a:t>, Penelope acts as a damsel in distress. However, she is clever and not totally defenseless.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1240" y="4587240"/>
            <a:ext cx="2270760" cy="2270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318" y="4587240"/>
            <a:ext cx="2402921" cy="22707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202" y="4587241"/>
            <a:ext cx="2260116" cy="227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71422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637</TotalTime>
  <Words>394</Words>
  <Application>Microsoft Office PowerPoint</Application>
  <PresentationFormat>Widescreen</PresentationFormat>
  <Paragraphs>42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Adobe Caslon Pro Bold</vt:lpstr>
      <vt:lpstr>Arial</vt:lpstr>
      <vt:lpstr>Calibri</vt:lpstr>
      <vt:lpstr>Calibri Light</vt:lpstr>
      <vt:lpstr>Celestial</vt:lpstr>
      <vt:lpstr>Archetypes</vt:lpstr>
      <vt:lpstr>Archetypes Notes #1</vt:lpstr>
      <vt:lpstr>What is an Archetype?</vt:lpstr>
      <vt:lpstr>the hero</vt:lpstr>
      <vt:lpstr>the villain</vt:lpstr>
      <vt:lpstr>The mentor</vt:lpstr>
      <vt:lpstr>The damsel in distress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Archetypes</dc:title>
  <dc:creator>Brandon Schock</dc:creator>
  <cp:lastModifiedBy>Brandon</cp:lastModifiedBy>
  <cp:revision>34</cp:revision>
  <dcterms:created xsi:type="dcterms:W3CDTF">2016-02-28T17:12:30Z</dcterms:created>
  <dcterms:modified xsi:type="dcterms:W3CDTF">2017-08-05T16:29:22Z</dcterms:modified>
</cp:coreProperties>
</file>