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39160CF-1943-4190-99F8-B502976CE8B9}" type="datetimeFigureOut">
              <a:rPr lang="en-US" smtClean="0"/>
              <a:t>8/8/2019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AFEC9E6-7212-488F-8D9C-28A57D792FC9}"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4905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9160CF-1943-4190-99F8-B502976CE8B9}"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C9E6-7212-488F-8D9C-28A57D792FC9}" type="slidenum">
              <a:rPr lang="en-US" smtClean="0"/>
              <a:t>‹#›</a:t>
            </a:fld>
            <a:endParaRPr lang="en-US"/>
          </a:p>
        </p:txBody>
      </p:sp>
    </p:spTree>
    <p:extLst>
      <p:ext uri="{BB962C8B-B14F-4D97-AF65-F5344CB8AC3E}">
        <p14:creationId xmlns:p14="http://schemas.microsoft.com/office/powerpoint/2010/main" val="1581635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9160CF-1943-4190-99F8-B502976CE8B9}"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C9E6-7212-488F-8D9C-28A57D792FC9}" type="slidenum">
              <a:rPr lang="en-US" smtClean="0"/>
              <a:t>‹#›</a:t>
            </a:fld>
            <a:endParaRPr lang="en-US"/>
          </a:p>
        </p:txBody>
      </p:sp>
    </p:spTree>
    <p:extLst>
      <p:ext uri="{BB962C8B-B14F-4D97-AF65-F5344CB8AC3E}">
        <p14:creationId xmlns:p14="http://schemas.microsoft.com/office/powerpoint/2010/main" val="8027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9160CF-1943-4190-99F8-B502976CE8B9}"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C9E6-7212-488F-8D9C-28A57D792FC9}" type="slidenum">
              <a:rPr lang="en-US" smtClean="0"/>
              <a:t>‹#›</a:t>
            </a:fld>
            <a:endParaRPr lang="en-US"/>
          </a:p>
        </p:txBody>
      </p:sp>
    </p:spTree>
    <p:extLst>
      <p:ext uri="{BB962C8B-B14F-4D97-AF65-F5344CB8AC3E}">
        <p14:creationId xmlns:p14="http://schemas.microsoft.com/office/powerpoint/2010/main" val="2978126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39160CF-1943-4190-99F8-B502976CE8B9}" type="datetimeFigureOut">
              <a:rPr lang="en-US" smtClean="0"/>
              <a:t>8/8/2019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AFEC9E6-7212-488F-8D9C-28A57D792FC9}"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907364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9160CF-1943-4190-99F8-B502976CE8B9}"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C9E6-7212-488F-8D9C-28A57D792FC9}" type="slidenum">
              <a:rPr lang="en-US" smtClean="0"/>
              <a:t>‹#›</a:t>
            </a:fld>
            <a:endParaRPr lang="en-US"/>
          </a:p>
        </p:txBody>
      </p:sp>
    </p:spTree>
    <p:extLst>
      <p:ext uri="{BB962C8B-B14F-4D97-AF65-F5344CB8AC3E}">
        <p14:creationId xmlns:p14="http://schemas.microsoft.com/office/powerpoint/2010/main" val="56259601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9160CF-1943-4190-99F8-B502976CE8B9}" type="datetimeFigureOut">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EC9E6-7212-488F-8D9C-28A57D792FC9}" type="slidenum">
              <a:rPr lang="en-US" smtClean="0"/>
              <a:t>‹#›</a:t>
            </a:fld>
            <a:endParaRPr lang="en-US"/>
          </a:p>
        </p:txBody>
      </p:sp>
    </p:spTree>
    <p:extLst>
      <p:ext uri="{BB962C8B-B14F-4D97-AF65-F5344CB8AC3E}">
        <p14:creationId xmlns:p14="http://schemas.microsoft.com/office/powerpoint/2010/main" val="23333317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9160CF-1943-4190-99F8-B502976CE8B9}" type="datetimeFigureOut">
              <a:rPr lang="en-US" smtClean="0"/>
              <a:t>8/8/2019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EC9E6-7212-488F-8D9C-28A57D792FC9}" type="slidenum">
              <a:rPr lang="en-US" smtClean="0"/>
              <a:t>‹#›</a:t>
            </a:fld>
            <a:endParaRPr lang="en-US"/>
          </a:p>
        </p:txBody>
      </p:sp>
    </p:spTree>
    <p:extLst>
      <p:ext uri="{BB962C8B-B14F-4D97-AF65-F5344CB8AC3E}">
        <p14:creationId xmlns:p14="http://schemas.microsoft.com/office/powerpoint/2010/main" val="192847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160CF-1943-4190-99F8-B502976CE8B9}" type="datetimeFigureOut">
              <a:rPr lang="en-US" smtClean="0"/>
              <a:t>8/8/2019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EC9E6-7212-488F-8D9C-28A57D792FC9}" type="slidenum">
              <a:rPr lang="en-US" smtClean="0"/>
              <a:t>‹#›</a:t>
            </a:fld>
            <a:endParaRPr lang="en-US"/>
          </a:p>
        </p:txBody>
      </p:sp>
    </p:spTree>
    <p:extLst>
      <p:ext uri="{BB962C8B-B14F-4D97-AF65-F5344CB8AC3E}">
        <p14:creationId xmlns:p14="http://schemas.microsoft.com/office/powerpoint/2010/main" val="60682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339160CF-1943-4190-99F8-B502976CE8B9}" type="datetimeFigureOut">
              <a:rPr lang="en-US" smtClean="0"/>
              <a:t>8/8/2019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AFEC9E6-7212-488F-8D9C-28A57D792FC9}"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6105449"/>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339160CF-1943-4190-99F8-B502976CE8B9}" type="datetimeFigureOut">
              <a:rPr lang="en-US" smtClean="0"/>
              <a:t>8/8/2019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AFEC9E6-7212-488F-8D9C-28A57D792FC9}" type="slidenum">
              <a:rPr lang="en-US" smtClean="0"/>
              <a:t>‹#›</a:t>
            </a:fld>
            <a:endParaRPr lang="en-US"/>
          </a:p>
        </p:txBody>
      </p:sp>
    </p:spTree>
    <p:extLst>
      <p:ext uri="{BB962C8B-B14F-4D97-AF65-F5344CB8AC3E}">
        <p14:creationId xmlns:p14="http://schemas.microsoft.com/office/powerpoint/2010/main" val="122601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39160CF-1943-4190-99F8-B502976CE8B9}" type="datetimeFigureOut">
              <a:rPr lang="en-US" smtClean="0"/>
              <a:t>8/8/2019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AFEC9E6-7212-488F-8D9C-28A57D792FC9}"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5642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British literature</a:t>
            </a:r>
            <a:endParaRPr lang="en-US" dirty="0"/>
          </a:p>
        </p:txBody>
      </p:sp>
      <p:sp>
        <p:nvSpPr>
          <p:cNvPr id="3" name="Subtitle 2"/>
          <p:cNvSpPr>
            <a:spLocks noGrp="1"/>
          </p:cNvSpPr>
          <p:nvPr>
            <p:ph type="subTitle" idx="1"/>
          </p:nvPr>
        </p:nvSpPr>
        <p:spPr/>
        <p:txBody>
          <a:bodyPr/>
          <a:lstStyle/>
          <a:p>
            <a:r>
              <a:rPr lang="en-US" dirty="0" smtClean="0">
                <a:solidFill>
                  <a:schemeClr val="bg1"/>
                </a:solidFill>
              </a:rPr>
              <a:t>King James bible to Chaucer</a:t>
            </a:r>
            <a:endParaRPr lang="en-US" dirty="0">
              <a:solidFill>
                <a:schemeClr val="bg1"/>
              </a:solidFill>
            </a:endParaRPr>
          </a:p>
        </p:txBody>
      </p:sp>
    </p:spTree>
    <p:extLst>
      <p:ext uri="{BB962C8B-B14F-4D97-AF65-F5344CB8AC3E}">
        <p14:creationId xmlns:p14="http://schemas.microsoft.com/office/powerpoint/2010/main" val="190519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is British literature?</a:t>
            </a:r>
            <a:endParaRPr lang="en-US" dirty="0">
              <a:solidFill>
                <a:schemeClr val="bg1"/>
              </a:solidFill>
            </a:endParaRPr>
          </a:p>
        </p:txBody>
      </p:sp>
      <p:sp>
        <p:nvSpPr>
          <p:cNvPr id="3" name="Content Placeholder 2"/>
          <p:cNvSpPr>
            <a:spLocks noGrp="1"/>
          </p:cNvSpPr>
          <p:nvPr>
            <p:ph idx="1"/>
          </p:nvPr>
        </p:nvSpPr>
        <p:spPr>
          <a:xfrm>
            <a:off x="1251678" y="1154084"/>
            <a:ext cx="10178322" cy="3593591"/>
          </a:xfrm>
        </p:spPr>
        <p:txBody>
          <a:bodyPr>
            <a:noAutofit/>
          </a:bodyPr>
          <a:lstStyle/>
          <a:p>
            <a:r>
              <a:rPr lang="en-US" sz="2800" dirty="0" smtClean="0">
                <a:solidFill>
                  <a:schemeClr val="bg1"/>
                </a:solidFill>
              </a:rPr>
              <a:t>Literature </a:t>
            </a:r>
            <a:r>
              <a:rPr lang="en-US" sz="2800" dirty="0">
                <a:solidFill>
                  <a:schemeClr val="bg1"/>
                </a:solidFill>
              </a:rPr>
              <a:t>made in Britain. Whew, that was tough. See </a:t>
            </a:r>
            <a:r>
              <a:rPr lang="en-US" sz="2800" dirty="0" err="1">
                <a:solidFill>
                  <a:schemeClr val="bg1"/>
                </a:solidFill>
              </a:rPr>
              <a:t>ya</a:t>
            </a:r>
            <a:r>
              <a:rPr lang="en-US" sz="2800" dirty="0">
                <a:solidFill>
                  <a:schemeClr val="bg1"/>
                </a:solidFill>
              </a:rPr>
              <a:t> later!</a:t>
            </a:r>
          </a:p>
          <a:p>
            <a:r>
              <a:rPr lang="en-US" sz="2800" dirty="0">
                <a:solidFill>
                  <a:schemeClr val="bg1"/>
                </a:solidFill>
              </a:rPr>
              <a:t>Okay. More specifically: Literature from the United Kingdom</a:t>
            </a:r>
          </a:p>
          <a:p>
            <a:pPr lvl="1"/>
            <a:r>
              <a:rPr lang="en-US" sz="2400" dirty="0">
                <a:solidFill>
                  <a:schemeClr val="bg1"/>
                </a:solidFill>
              </a:rPr>
              <a:t>England</a:t>
            </a:r>
          </a:p>
          <a:p>
            <a:pPr lvl="1"/>
            <a:r>
              <a:rPr lang="en-US" sz="2400" dirty="0">
                <a:solidFill>
                  <a:schemeClr val="bg1"/>
                </a:solidFill>
              </a:rPr>
              <a:t>Scotland</a:t>
            </a:r>
          </a:p>
          <a:p>
            <a:pPr lvl="1"/>
            <a:r>
              <a:rPr lang="en-US" sz="2400" dirty="0">
                <a:solidFill>
                  <a:schemeClr val="bg1"/>
                </a:solidFill>
              </a:rPr>
              <a:t>Wales</a:t>
            </a:r>
          </a:p>
          <a:p>
            <a:pPr lvl="1"/>
            <a:r>
              <a:rPr lang="en-US" sz="2400" dirty="0">
                <a:solidFill>
                  <a:schemeClr val="bg1"/>
                </a:solidFill>
              </a:rPr>
              <a:t>And, depending on how you view things, Irish literature as well.</a:t>
            </a:r>
          </a:p>
          <a:p>
            <a:r>
              <a:rPr lang="en-US" sz="2800" dirty="0" smtClean="0">
                <a:solidFill>
                  <a:schemeClr val="bg1"/>
                </a:solidFill>
              </a:rPr>
              <a:t>1</a:t>
            </a:r>
            <a:r>
              <a:rPr lang="en-US" sz="2800" baseline="30000" dirty="0" smtClean="0">
                <a:solidFill>
                  <a:schemeClr val="bg1"/>
                </a:solidFill>
              </a:rPr>
              <a:t>st</a:t>
            </a:r>
            <a:r>
              <a:rPr lang="en-US" sz="2800" dirty="0" smtClean="0">
                <a:solidFill>
                  <a:schemeClr val="bg1"/>
                </a:solidFill>
              </a:rPr>
              <a:t> “quarter”: KJV Bible, </a:t>
            </a:r>
            <a:r>
              <a:rPr lang="en-US" sz="2800" i="1" dirty="0" smtClean="0">
                <a:solidFill>
                  <a:schemeClr val="bg1"/>
                </a:solidFill>
              </a:rPr>
              <a:t>Beowulf</a:t>
            </a:r>
            <a:r>
              <a:rPr lang="en-US" sz="2800" dirty="0" smtClean="0">
                <a:solidFill>
                  <a:schemeClr val="bg1"/>
                </a:solidFill>
              </a:rPr>
              <a:t>, </a:t>
            </a:r>
            <a:r>
              <a:rPr lang="en-US" sz="2800" i="1" dirty="0" smtClean="0">
                <a:solidFill>
                  <a:schemeClr val="bg1"/>
                </a:solidFill>
              </a:rPr>
              <a:t>Canterbury Tales</a:t>
            </a:r>
            <a:endParaRPr lang="en-US" sz="2800" dirty="0" smtClean="0">
              <a:solidFill>
                <a:schemeClr val="bg1"/>
              </a:solidFill>
            </a:endParaRPr>
          </a:p>
          <a:p>
            <a:r>
              <a:rPr lang="en-US" sz="2800" dirty="0" smtClean="0">
                <a:solidFill>
                  <a:schemeClr val="bg1"/>
                </a:solidFill>
              </a:rPr>
              <a:t>British </a:t>
            </a:r>
            <a:r>
              <a:rPr lang="en-US" sz="2800" dirty="0">
                <a:solidFill>
                  <a:schemeClr val="bg1"/>
                </a:solidFill>
              </a:rPr>
              <a:t>Literature is commonly taught as a 12th grade course in high school, following an American literature course in 11th grade… But if we’re all Americans, why </a:t>
            </a:r>
            <a:r>
              <a:rPr lang="en-US" sz="2800" dirty="0" smtClean="0">
                <a:solidFill>
                  <a:schemeClr val="bg1"/>
                </a:solidFill>
              </a:rPr>
              <a:t>would we have </a:t>
            </a:r>
            <a:r>
              <a:rPr lang="en-US" sz="2800" dirty="0">
                <a:solidFill>
                  <a:schemeClr val="bg1"/>
                </a:solidFill>
              </a:rPr>
              <a:t>a whole year on British literature?</a:t>
            </a: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206603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BA354DC8-47D2-4974-AD4C-5F056E5DB0A1}"/>
              </a:ext>
            </a:extLst>
          </p:cNvPr>
          <p:cNvGraphicFramePr>
            <a:graphicFrameLocks noGrp="1"/>
          </p:cNvGraphicFramePr>
          <p:nvPr>
            <p:extLst>
              <p:ext uri="{D42A27DB-BD31-4B8C-83A1-F6EECF244321}">
                <p14:modId xmlns:p14="http://schemas.microsoft.com/office/powerpoint/2010/main" val="2978180561"/>
              </p:ext>
            </p:extLst>
          </p:nvPr>
        </p:nvGraphicFramePr>
        <p:xfrm>
          <a:off x="2276839" y="1495924"/>
          <a:ext cx="8127999" cy="458216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xmlns="" val="1235714286"/>
                    </a:ext>
                  </a:extLst>
                </a:gridCol>
                <a:gridCol w="2709333">
                  <a:extLst>
                    <a:ext uri="{9D8B030D-6E8A-4147-A177-3AD203B41FA5}">
                      <a16:colId xmlns:a16="http://schemas.microsoft.com/office/drawing/2014/main" xmlns="" val="1476862761"/>
                    </a:ext>
                  </a:extLst>
                </a:gridCol>
                <a:gridCol w="2709333">
                  <a:extLst>
                    <a:ext uri="{9D8B030D-6E8A-4147-A177-3AD203B41FA5}">
                      <a16:colId xmlns:a16="http://schemas.microsoft.com/office/drawing/2014/main" xmlns="" val="3991433534"/>
                    </a:ext>
                  </a:extLst>
                </a:gridCol>
              </a:tblGrid>
              <a:tr h="370840">
                <a:tc>
                  <a:txBody>
                    <a:bodyPr/>
                    <a:lstStyle/>
                    <a:p>
                      <a:r>
                        <a:rPr lang="en-US" dirty="0"/>
                        <a:t>450-1200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Anglo-Saxon</a:t>
                      </a:r>
                    </a:p>
                    <a:p>
                      <a:r>
                        <a:rPr lang="en-US" dirty="0"/>
                        <a:t>Old English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t>Beowulf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23606297"/>
                  </a:ext>
                </a:extLst>
              </a:tr>
              <a:tr h="221919">
                <a:tc>
                  <a:txBody>
                    <a:bodyPr/>
                    <a:lstStyle/>
                    <a:p>
                      <a:r>
                        <a:rPr lang="en-US" dirty="0"/>
                        <a:t>1200-1500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Medieval Period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Middle English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t>Geoffrey Chaucer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9877505"/>
                  </a:ext>
                </a:extLst>
              </a:tr>
              <a:tr h="370840">
                <a:tc>
                  <a:txBody>
                    <a:bodyPr/>
                    <a:lstStyle/>
                    <a:p>
                      <a:r>
                        <a:rPr lang="en-US" dirty="0"/>
                        <a:t>1500-1558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Tudor Period</a:t>
                      </a:r>
                    </a:p>
                    <a:p>
                      <a:r>
                        <a:rPr lang="en-US" dirty="0"/>
                        <a:t>Humanist Era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Thomas More</a:t>
                      </a:r>
                    </a:p>
                    <a:p>
                      <a:r>
                        <a:rPr lang="en-US" dirty="0"/>
                        <a:t>John Skelton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517002423"/>
                  </a:ext>
                </a:extLst>
              </a:tr>
              <a:tr h="370840">
                <a:tc>
                  <a:txBody>
                    <a:bodyPr/>
                    <a:lstStyle/>
                    <a:p>
                      <a:r>
                        <a:rPr lang="en-US" dirty="0"/>
                        <a:t>1558-1603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Elizabethan Period</a:t>
                      </a:r>
                    </a:p>
                    <a:p>
                      <a:r>
                        <a:rPr lang="en-US" dirty="0"/>
                        <a:t>Renaissance Era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Edmund Spencer</a:t>
                      </a:r>
                    </a:p>
                    <a:p>
                      <a:r>
                        <a:rPr lang="en-US" b="1" dirty="0"/>
                        <a:t>William Shakespeare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3466133"/>
                  </a:ext>
                </a:extLst>
              </a:tr>
              <a:tr h="370840">
                <a:tc>
                  <a:txBody>
                    <a:bodyPr/>
                    <a:lstStyle/>
                    <a:p>
                      <a:r>
                        <a:rPr lang="en-US" dirty="0"/>
                        <a:t>1603-1625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Jacobean Period</a:t>
                      </a:r>
                    </a:p>
                    <a:p>
                      <a:r>
                        <a:rPr lang="en-US" dirty="0"/>
                        <a:t>Metaphysical poets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t>John Donne</a:t>
                      </a:r>
                    </a:p>
                    <a:p>
                      <a:r>
                        <a:rPr lang="en-US" dirty="0"/>
                        <a:t>George Herbert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741584162"/>
                  </a:ext>
                </a:extLst>
              </a:tr>
              <a:tr h="370840">
                <a:tc>
                  <a:txBody>
                    <a:bodyPr/>
                    <a:lstStyle/>
                    <a:p>
                      <a:r>
                        <a:rPr lang="en-US" dirty="0"/>
                        <a:t>1625-1649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Caroline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t>John Milton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42123364"/>
                  </a:ext>
                </a:extLst>
              </a:tr>
              <a:tr h="370840">
                <a:tc>
                  <a:txBody>
                    <a:bodyPr/>
                    <a:lstStyle/>
                    <a:p>
                      <a:r>
                        <a:rPr lang="en-US" dirty="0"/>
                        <a:t>1649-1660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Commonwealth</a:t>
                      </a:r>
                    </a:p>
                    <a:p>
                      <a:r>
                        <a:rPr lang="en-US" dirty="0"/>
                        <a:t>Baroque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Andrew Marvell</a:t>
                      </a:r>
                    </a:p>
                    <a:p>
                      <a:r>
                        <a:rPr lang="en-US" dirty="0"/>
                        <a:t>Thomas Hobbes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85687696"/>
                  </a:ext>
                </a:extLst>
              </a:tr>
              <a:tr h="370840">
                <a:tc>
                  <a:txBody>
                    <a:bodyPr/>
                    <a:lstStyle/>
                    <a:p>
                      <a:r>
                        <a:rPr lang="en-US" dirty="0"/>
                        <a:t>1660-1700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The Restoration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t>John Dryden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62017484"/>
                  </a:ext>
                </a:extLst>
              </a:tr>
            </a:tbl>
          </a:graphicData>
        </a:graphic>
      </p:graphicFrame>
      <p:sp>
        <p:nvSpPr>
          <p:cNvPr id="7" name="Title 6"/>
          <p:cNvSpPr>
            <a:spLocks noGrp="1"/>
          </p:cNvSpPr>
          <p:nvPr>
            <p:ph type="title"/>
          </p:nvPr>
        </p:nvSpPr>
        <p:spPr/>
        <p:txBody>
          <a:bodyPr/>
          <a:lstStyle/>
          <a:p>
            <a:r>
              <a:rPr lang="en-US" dirty="0" smtClean="0">
                <a:solidFill>
                  <a:schemeClr val="bg1"/>
                </a:solidFill>
              </a:rPr>
              <a:t>Periods of British literature</a:t>
            </a:r>
            <a:endParaRPr lang="en-US" dirty="0">
              <a:solidFill>
                <a:schemeClr val="bg1"/>
              </a:solidFill>
            </a:endParaRPr>
          </a:p>
        </p:txBody>
      </p:sp>
    </p:spTree>
    <p:extLst>
      <p:ext uri="{BB962C8B-B14F-4D97-AF65-F5344CB8AC3E}">
        <p14:creationId xmlns:p14="http://schemas.microsoft.com/office/powerpoint/2010/main" val="39956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BA354DC8-47D2-4974-AD4C-5F056E5DB0A1}"/>
              </a:ext>
            </a:extLst>
          </p:cNvPr>
          <p:cNvGraphicFramePr>
            <a:graphicFrameLocks noGrp="1"/>
          </p:cNvGraphicFramePr>
          <p:nvPr>
            <p:extLst>
              <p:ext uri="{D42A27DB-BD31-4B8C-83A1-F6EECF244321}">
                <p14:modId xmlns:p14="http://schemas.microsoft.com/office/powerpoint/2010/main" val="208871961"/>
              </p:ext>
            </p:extLst>
          </p:nvPr>
        </p:nvGraphicFramePr>
        <p:xfrm>
          <a:off x="2276839" y="1495924"/>
          <a:ext cx="8127999" cy="51206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xmlns="" val="1235714286"/>
                    </a:ext>
                  </a:extLst>
                </a:gridCol>
                <a:gridCol w="2709333">
                  <a:extLst>
                    <a:ext uri="{9D8B030D-6E8A-4147-A177-3AD203B41FA5}">
                      <a16:colId xmlns:a16="http://schemas.microsoft.com/office/drawing/2014/main" xmlns="" val="1476862761"/>
                    </a:ext>
                  </a:extLst>
                </a:gridCol>
                <a:gridCol w="2709333">
                  <a:extLst>
                    <a:ext uri="{9D8B030D-6E8A-4147-A177-3AD203B41FA5}">
                      <a16:colId xmlns:a16="http://schemas.microsoft.com/office/drawing/2014/main" xmlns="" val="3991433534"/>
                    </a:ext>
                  </a:extLst>
                </a:gridCol>
              </a:tblGrid>
              <a:tr h="370840">
                <a:tc>
                  <a:txBody>
                    <a:bodyPr/>
                    <a:lstStyle/>
                    <a:p>
                      <a:r>
                        <a:rPr lang="en-US" dirty="0"/>
                        <a:t>1700-1800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The Enlightenment</a:t>
                      </a:r>
                    </a:p>
                    <a:p>
                      <a:r>
                        <a:rPr lang="en-US" dirty="0"/>
                        <a:t>Age of Reason</a:t>
                      </a:r>
                    </a:p>
                    <a:p>
                      <a:r>
                        <a:rPr lang="en-US" dirty="0"/>
                        <a:t>Neoclassical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t>Alexander Pope</a:t>
                      </a:r>
                    </a:p>
                    <a:p>
                      <a:r>
                        <a:rPr lang="en-US" b="1" dirty="0"/>
                        <a:t>Jonathan Swift</a:t>
                      </a:r>
                    </a:p>
                    <a:p>
                      <a:r>
                        <a:rPr lang="en-US" b="0" dirty="0"/>
                        <a:t>Samuel Johnson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23606297"/>
                  </a:ext>
                </a:extLst>
              </a:tr>
              <a:tr h="221919">
                <a:tc>
                  <a:txBody>
                    <a:bodyPr/>
                    <a:lstStyle/>
                    <a:p>
                      <a:r>
                        <a:rPr lang="en-US" dirty="0"/>
                        <a:t>1785-1830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Romanticism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t>William Wordsworth</a:t>
                      </a:r>
                    </a:p>
                    <a:p>
                      <a:r>
                        <a:rPr lang="en-US" b="1" dirty="0"/>
                        <a:t>S.T. Coleridge</a:t>
                      </a:r>
                    </a:p>
                    <a:p>
                      <a:r>
                        <a:rPr lang="en-US" dirty="0"/>
                        <a:t>Jane Austen</a:t>
                      </a:r>
                    </a:p>
                    <a:p>
                      <a:r>
                        <a:rPr lang="en-US" dirty="0"/>
                        <a:t>Bronte sisters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9877505"/>
                  </a:ext>
                </a:extLst>
              </a:tr>
              <a:tr h="370840">
                <a:tc>
                  <a:txBody>
                    <a:bodyPr/>
                    <a:lstStyle/>
                    <a:p>
                      <a:r>
                        <a:rPr lang="en-US" dirty="0"/>
                        <a:t>1830-1901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Victorian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t>Charles Dickens</a:t>
                      </a:r>
                    </a:p>
                    <a:p>
                      <a:r>
                        <a:rPr lang="en-US" b="0" dirty="0"/>
                        <a:t>George Eliot</a:t>
                      </a:r>
                    </a:p>
                    <a:p>
                      <a:r>
                        <a:rPr lang="en-US" b="1" dirty="0"/>
                        <a:t>Robert Browning</a:t>
                      </a:r>
                    </a:p>
                    <a:p>
                      <a:r>
                        <a:rPr lang="en-US" b="1" dirty="0"/>
                        <a:t>Alfred Lord Tennyson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517002423"/>
                  </a:ext>
                </a:extLst>
              </a:tr>
              <a:tr h="370840">
                <a:tc>
                  <a:txBody>
                    <a:bodyPr/>
                    <a:lstStyle/>
                    <a:p>
                      <a:r>
                        <a:rPr lang="en-US" dirty="0"/>
                        <a:t>1901-1960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Modernism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H.G. Wells</a:t>
                      </a:r>
                    </a:p>
                    <a:p>
                      <a:r>
                        <a:rPr lang="en-US" dirty="0"/>
                        <a:t>James Joyce</a:t>
                      </a:r>
                    </a:p>
                    <a:p>
                      <a:r>
                        <a:rPr lang="en-US" u="sng" dirty="0"/>
                        <a:t>T.S. Eliot</a:t>
                      </a:r>
                    </a:p>
                    <a:p>
                      <a:r>
                        <a:rPr lang="en-US" b="1" dirty="0"/>
                        <a:t>George Orwell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3466133"/>
                  </a:ext>
                </a:extLst>
              </a:tr>
              <a:tr h="370840">
                <a:tc>
                  <a:txBody>
                    <a:bodyPr/>
                    <a:lstStyle/>
                    <a:p>
                      <a:r>
                        <a:rPr lang="en-US" dirty="0"/>
                        <a:t>1960-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Postmodernism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Ted Hughes</a:t>
                      </a:r>
                    </a:p>
                    <a:p>
                      <a:r>
                        <a:rPr lang="en-US" dirty="0"/>
                        <a:t>John Fowles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741584162"/>
                  </a:ext>
                </a:extLst>
              </a:tr>
            </a:tbl>
          </a:graphicData>
        </a:graphic>
      </p:graphicFrame>
      <p:sp>
        <p:nvSpPr>
          <p:cNvPr id="7" name="Title 6"/>
          <p:cNvSpPr>
            <a:spLocks noGrp="1"/>
          </p:cNvSpPr>
          <p:nvPr>
            <p:ph type="title"/>
          </p:nvPr>
        </p:nvSpPr>
        <p:spPr/>
        <p:txBody>
          <a:bodyPr/>
          <a:lstStyle/>
          <a:p>
            <a:r>
              <a:rPr lang="en-US" dirty="0" smtClean="0">
                <a:solidFill>
                  <a:schemeClr val="bg1"/>
                </a:solidFill>
              </a:rPr>
              <a:t>Periods of British literature</a:t>
            </a:r>
            <a:endParaRPr lang="en-US" dirty="0">
              <a:solidFill>
                <a:schemeClr val="bg1"/>
              </a:solidFill>
            </a:endParaRPr>
          </a:p>
        </p:txBody>
      </p:sp>
    </p:spTree>
    <p:extLst>
      <p:ext uri="{BB962C8B-B14F-4D97-AF65-F5344CB8AC3E}">
        <p14:creationId xmlns:p14="http://schemas.microsoft.com/office/powerpoint/2010/main" val="1824137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Importance of the bible</a:t>
            </a:r>
            <a:endParaRPr lang="en-US" dirty="0">
              <a:solidFill>
                <a:schemeClr val="bg1"/>
              </a:solidFill>
            </a:endParaRPr>
          </a:p>
        </p:txBody>
      </p:sp>
      <p:sp>
        <p:nvSpPr>
          <p:cNvPr id="3" name="Content Placeholder 2"/>
          <p:cNvSpPr>
            <a:spLocks noGrp="1"/>
          </p:cNvSpPr>
          <p:nvPr>
            <p:ph idx="1"/>
          </p:nvPr>
        </p:nvSpPr>
        <p:spPr>
          <a:xfrm>
            <a:off x="993772" y="1524001"/>
            <a:ext cx="10178322" cy="5334000"/>
          </a:xfrm>
        </p:spPr>
        <p:txBody>
          <a:bodyPr>
            <a:normAutofit fontScale="70000" lnSpcReduction="20000"/>
          </a:bodyPr>
          <a:lstStyle/>
          <a:p>
            <a:r>
              <a:rPr lang="en-US" sz="2800" dirty="0" smtClean="0">
                <a:solidFill>
                  <a:schemeClr val="bg1"/>
                </a:solidFill>
              </a:rPr>
              <a:t>We’re starting our survey of British Literature with the Bible, not to teach you religion but to look at the Bible as literature</a:t>
            </a:r>
          </a:p>
          <a:p>
            <a:r>
              <a:rPr lang="en-US" sz="2800" dirty="0" smtClean="0">
                <a:solidFill>
                  <a:schemeClr val="bg1"/>
                </a:solidFill>
              </a:rPr>
              <a:t>The Catholic Church (which was </a:t>
            </a:r>
            <a:r>
              <a:rPr lang="en-US" sz="2800" u="sng" dirty="0" smtClean="0">
                <a:solidFill>
                  <a:schemeClr val="bg1"/>
                </a:solidFill>
              </a:rPr>
              <a:t>the</a:t>
            </a:r>
            <a:r>
              <a:rPr lang="en-US" sz="2800" dirty="0" smtClean="0">
                <a:solidFill>
                  <a:schemeClr val="bg1"/>
                </a:solidFill>
              </a:rPr>
              <a:t> church at the time) stood strong after the fall of Rome in the 5</a:t>
            </a:r>
            <a:r>
              <a:rPr lang="en-US" sz="2800" baseline="30000" dirty="0" smtClean="0">
                <a:solidFill>
                  <a:schemeClr val="bg1"/>
                </a:solidFill>
              </a:rPr>
              <a:t>th</a:t>
            </a:r>
            <a:r>
              <a:rPr lang="en-US" sz="2800" dirty="0" smtClean="0">
                <a:solidFill>
                  <a:schemeClr val="bg1"/>
                </a:solidFill>
              </a:rPr>
              <a:t> century… And for the next 1000 years+, the Catholic Church would be one of, if not </a:t>
            </a:r>
            <a:r>
              <a:rPr lang="en-US" sz="2800" u="sng" dirty="0" smtClean="0">
                <a:solidFill>
                  <a:schemeClr val="bg1"/>
                </a:solidFill>
              </a:rPr>
              <a:t>the</a:t>
            </a:r>
            <a:r>
              <a:rPr lang="en-US" sz="2800" dirty="0" smtClean="0">
                <a:solidFill>
                  <a:schemeClr val="bg1"/>
                </a:solidFill>
              </a:rPr>
              <a:t> most influential power structures in all of Europe, including Britain</a:t>
            </a:r>
          </a:p>
          <a:p>
            <a:r>
              <a:rPr lang="en-US" sz="2800" dirty="0" smtClean="0">
                <a:solidFill>
                  <a:schemeClr val="bg1"/>
                </a:solidFill>
              </a:rPr>
              <a:t>The Bible, as interpreted and taught by Catholic priests, influenced public laws and personal morality and gave people a purpose and understanding of the world before modern science</a:t>
            </a:r>
          </a:p>
          <a:p>
            <a:r>
              <a:rPr lang="en-US" sz="2800" dirty="0" smtClean="0">
                <a:solidFill>
                  <a:schemeClr val="bg1"/>
                </a:solidFill>
              </a:rPr>
              <a:t>The vast majority of people would have believed the Bible to be 100% true, the Word of God, so understanding a basic idea of the Bible will help us understand the mindset of the authors and audiences of the texts we’ll be reading throughout the year</a:t>
            </a:r>
          </a:p>
          <a:p>
            <a:r>
              <a:rPr lang="en-US" sz="2800" dirty="0" err="1" smtClean="0">
                <a:solidFill>
                  <a:schemeClr val="bg1"/>
                </a:solidFill>
              </a:rPr>
              <a:t>Futhermore</a:t>
            </a:r>
            <a:r>
              <a:rPr lang="en-US" sz="2800" dirty="0" smtClean="0">
                <a:solidFill>
                  <a:schemeClr val="bg1"/>
                </a:solidFill>
              </a:rPr>
              <a:t>, many of the texts we read this year are going to reference the Bible, so knowing a bit more about it will help us notice and appreciate the allusions</a:t>
            </a:r>
          </a:p>
          <a:p>
            <a:r>
              <a:rPr lang="en-US" sz="2800" dirty="0" smtClean="0">
                <a:solidFill>
                  <a:schemeClr val="bg1"/>
                </a:solidFill>
              </a:rPr>
              <a:t>We’re going to read the King James Version because it was </a:t>
            </a:r>
            <a:r>
              <a:rPr lang="en-US" sz="2800" u="sng" dirty="0" smtClean="0">
                <a:solidFill>
                  <a:schemeClr val="bg1"/>
                </a:solidFill>
              </a:rPr>
              <a:t>the</a:t>
            </a:r>
            <a:r>
              <a:rPr lang="en-US" sz="2800" dirty="0" smtClean="0">
                <a:solidFill>
                  <a:schemeClr val="bg1"/>
                </a:solidFill>
              </a:rPr>
              <a:t> major translation of the Bible from the 1600s until about the 1900s and gets us used to reading early </a:t>
            </a:r>
            <a:r>
              <a:rPr lang="en-US" sz="2800" dirty="0">
                <a:solidFill>
                  <a:schemeClr val="bg1"/>
                </a:solidFill>
              </a:rPr>
              <a:t>m</a:t>
            </a:r>
            <a:r>
              <a:rPr lang="en-US" sz="2800" dirty="0" smtClean="0">
                <a:solidFill>
                  <a:schemeClr val="bg1"/>
                </a:solidFill>
              </a:rPr>
              <a:t>odern English for when it comes time to read Shakespeare’s </a:t>
            </a:r>
            <a:r>
              <a:rPr lang="en-US" sz="2800" i="1" dirty="0" smtClean="0">
                <a:solidFill>
                  <a:schemeClr val="bg1"/>
                </a:solidFill>
              </a:rPr>
              <a:t>Hamlet</a:t>
            </a:r>
            <a:r>
              <a:rPr lang="en-US" sz="2800" dirty="0" smtClean="0">
                <a:solidFill>
                  <a:schemeClr val="bg1"/>
                </a:solidFill>
              </a:rPr>
              <a:t> later this semester</a:t>
            </a:r>
          </a:p>
        </p:txBody>
      </p:sp>
      <p:pic>
        <p:nvPicPr>
          <p:cNvPr id="1026" name="Picture 2" descr="The title page's central text is: &quot;THE HOLY BIBLE, Conteyning the Old Testament, AND THE NEW: Newly Translated out of the Original tongues: &amp; with the former Translations diligently compared and revised, by his Majesties speciall Comandement. Appointed to be read in Churches. Imprinted at London by Robert Barker, Printer to the Kings most Excellent Majestie. ANNO DOM. 1611Â .&quot; At bottom is: &quot;C. Boel fecit in Richmo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52171" y="0"/>
            <a:ext cx="1139829" cy="1778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96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Anglo-Saxon / old English lit</a:t>
            </a:r>
            <a:endParaRPr lang="en-US" dirty="0">
              <a:solidFill>
                <a:schemeClr val="bg1"/>
              </a:solidFill>
            </a:endParaRPr>
          </a:p>
        </p:txBody>
      </p:sp>
      <p:sp>
        <p:nvSpPr>
          <p:cNvPr id="3" name="Content Placeholder 2"/>
          <p:cNvSpPr>
            <a:spLocks noGrp="1"/>
          </p:cNvSpPr>
          <p:nvPr>
            <p:ph idx="1"/>
          </p:nvPr>
        </p:nvSpPr>
        <p:spPr>
          <a:xfrm>
            <a:off x="1251678" y="1432074"/>
            <a:ext cx="10178322" cy="4983483"/>
          </a:xfrm>
        </p:spPr>
        <p:txBody>
          <a:bodyPr>
            <a:normAutofit lnSpcReduction="10000"/>
          </a:bodyPr>
          <a:lstStyle/>
          <a:p>
            <a:r>
              <a:rPr lang="en-US" sz="2800" dirty="0" smtClean="0">
                <a:solidFill>
                  <a:schemeClr val="bg1"/>
                </a:solidFill>
              </a:rPr>
              <a:t>This refers to the earliest period of English literature, when the language was still just starting and sounded </a:t>
            </a:r>
            <a:r>
              <a:rPr lang="en-US" sz="2800" i="1" dirty="0" smtClean="0">
                <a:solidFill>
                  <a:schemeClr val="bg1"/>
                </a:solidFill>
              </a:rPr>
              <a:t>almost nothing </a:t>
            </a:r>
            <a:r>
              <a:rPr lang="en-US" sz="2800" dirty="0" smtClean="0">
                <a:solidFill>
                  <a:schemeClr val="bg1"/>
                </a:solidFill>
              </a:rPr>
              <a:t>like it does now – We’re talking like 1,000 years ago</a:t>
            </a:r>
          </a:p>
          <a:p>
            <a:r>
              <a:rPr lang="en-US" sz="2800" dirty="0" smtClean="0">
                <a:solidFill>
                  <a:schemeClr val="bg1"/>
                </a:solidFill>
              </a:rPr>
              <a:t>Very few writings from this period survived, largely because there wasn’t a lot of text written in Old English that were being well-preserved other than the Scandinavian epic </a:t>
            </a:r>
            <a:r>
              <a:rPr lang="en-US" sz="2800" i="1" dirty="0" smtClean="0">
                <a:solidFill>
                  <a:schemeClr val="bg1"/>
                </a:solidFill>
              </a:rPr>
              <a:t>Beowulf</a:t>
            </a:r>
          </a:p>
          <a:p>
            <a:r>
              <a:rPr lang="en-US" sz="2800" dirty="0" smtClean="0">
                <a:solidFill>
                  <a:schemeClr val="bg1"/>
                </a:solidFill>
              </a:rPr>
              <a:t>Most fictional stories from this time, like </a:t>
            </a:r>
            <a:r>
              <a:rPr lang="en-US" sz="2800" i="1" dirty="0" smtClean="0">
                <a:solidFill>
                  <a:schemeClr val="bg1"/>
                </a:solidFill>
              </a:rPr>
              <a:t>Beowulf</a:t>
            </a:r>
            <a:r>
              <a:rPr lang="en-US" sz="2800" dirty="0" smtClean="0">
                <a:solidFill>
                  <a:schemeClr val="bg1"/>
                </a:solidFill>
              </a:rPr>
              <a:t>, take the form of legends or tales of war and are written in poetic form</a:t>
            </a:r>
          </a:p>
          <a:p>
            <a:r>
              <a:rPr lang="en-US" sz="2800" dirty="0" smtClean="0">
                <a:solidFill>
                  <a:schemeClr val="bg1"/>
                </a:solidFill>
              </a:rPr>
              <a:t>When we read </a:t>
            </a:r>
            <a:r>
              <a:rPr lang="en-US" sz="2800" i="1" dirty="0" smtClean="0">
                <a:solidFill>
                  <a:schemeClr val="bg1"/>
                </a:solidFill>
              </a:rPr>
              <a:t>Beowulf</a:t>
            </a:r>
            <a:r>
              <a:rPr lang="en-US" sz="2800" dirty="0" smtClean="0">
                <a:solidFill>
                  <a:schemeClr val="bg1"/>
                </a:solidFill>
              </a:rPr>
              <a:t>, notice how the early Viking-</a:t>
            </a:r>
            <a:r>
              <a:rPr lang="en-US" sz="2800" dirty="0" err="1" smtClean="0">
                <a:solidFill>
                  <a:schemeClr val="bg1"/>
                </a:solidFill>
              </a:rPr>
              <a:t>esque</a:t>
            </a:r>
            <a:r>
              <a:rPr lang="en-US" sz="2800" dirty="0" smtClean="0">
                <a:solidFill>
                  <a:schemeClr val="bg1"/>
                </a:solidFill>
              </a:rPr>
              <a:t> culture is starting to mix with early Christianity</a:t>
            </a:r>
          </a:p>
          <a:p>
            <a:endParaRPr lang="en-US" sz="2800" dirty="0">
              <a:solidFill>
                <a:schemeClr val="bg1"/>
              </a:solidFill>
            </a:endParaRPr>
          </a:p>
        </p:txBody>
      </p:sp>
    </p:spTree>
    <p:extLst>
      <p:ext uri="{BB962C8B-B14F-4D97-AF65-F5344CB8AC3E}">
        <p14:creationId xmlns:p14="http://schemas.microsoft.com/office/powerpoint/2010/main" val="103113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Anglo-Saxon / old English lit</a:t>
            </a:r>
            <a:endParaRPr lang="en-US" dirty="0">
              <a:solidFill>
                <a:schemeClr val="bg1"/>
              </a:solidFill>
            </a:endParaRPr>
          </a:p>
        </p:txBody>
      </p:sp>
      <p:sp>
        <p:nvSpPr>
          <p:cNvPr id="4" name="Content Placeholder 3"/>
          <p:cNvSpPr>
            <a:spLocks noGrp="1"/>
          </p:cNvSpPr>
          <p:nvPr>
            <p:ph idx="1"/>
          </p:nvPr>
        </p:nvSpPr>
        <p:spPr>
          <a:xfrm>
            <a:off x="970324" y="1285786"/>
            <a:ext cx="10178322" cy="3593591"/>
          </a:xfrm>
        </p:spPr>
        <p:txBody>
          <a:bodyPr>
            <a:noAutofit/>
          </a:bodyPr>
          <a:lstStyle/>
          <a:p>
            <a:pPr marL="0" indent="0" fontAlgn="base">
              <a:lnSpc>
                <a:spcPct val="100000"/>
              </a:lnSpc>
              <a:buNone/>
            </a:pPr>
            <a:r>
              <a:rPr lang="en-US" sz="2400" dirty="0" smtClean="0">
                <a:solidFill>
                  <a:schemeClr val="bg1"/>
                </a:solidFill>
                <a:latin typeface="adobe-garamond-pro"/>
              </a:rPr>
              <a:t>Hwæt. We Gardena in </a:t>
            </a:r>
            <a:r>
              <a:rPr lang="en-US" sz="2400" dirty="0" err="1" smtClean="0">
                <a:solidFill>
                  <a:schemeClr val="bg1"/>
                </a:solidFill>
                <a:latin typeface="adobe-garamond-pro"/>
              </a:rPr>
              <a:t>geardagum</a:t>
            </a:r>
            <a:r>
              <a:rPr lang="en-US" sz="2400" dirty="0" smtClean="0">
                <a:solidFill>
                  <a:schemeClr val="bg1"/>
                </a:solidFill>
                <a:latin typeface="adobe-garamond-pro"/>
              </a:rPr>
              <a:t>, </a:t>
            </a:r>
          </a:p>
          <a:p>
            <a:pPr marL="0" indent="0" fontAlgn="base">
              <a:lnSpc>
                <a:spcPct val="100000"/>
              </a:lnSpc>
              <a:buNone/>
            </a:pPr>
            <a:r>
              <a:rPr lang="en-US" sz="2400" dirty="0" err="1" smtClean="0">
                <a:solidFill>
                  <a:schemeClr val="bg1"/>
                </a:solidFill>
                <a:latin typeface="adobe-garamond-pro"/>
              </a:rPr>
              <a:t>þeodcyninga</a:t>
            </a:r>
            <a:r>
              <a:rPr lang="en-US" sz="2400" dirty="0" smtClean="0">
                <a:solidFill>
                  <a:schemeClr val="bg1"/>
                </a:solidFill>
                <a:latin typeface="adobe-garamond-pro"/>
              </a:rPr>
              <a:t>, </a:t>
            </a:r>
            <a:r>
              <a:rPr lang="en-US" sz="2400" dirty="0" err="1" smtClean="0">
                <a:solidFill>
                  <a:schemeClr val="bg1"/>
                </a:solidFill>
                <a:latin typeface="adobe-garamond-pro"/>
              </a:rPr>
              <a:t>þrym</a:t>
            </a:r>
            <a:r>
              <a:rPr lang="en-US" sz="2400" dirty="0" smtClean="0">
                <a:solidFill>
                  <a:schemeClr val="bg1"/>
                </a:solidFill>
                <a:latin typeface="adobe-garamond-pro"/>
              </a:rPr>
              <a:t> </a:t>
            </a:r>
            <a:r>
              <a:rPr lang="en-US" sz="2400" dirty="0" err="1" smtClean="0">
                <a:solidFill>
                  <a:schemeClr val="bg1"/>
                </a:solidFill>
                <a:latin typeface="adobe-garamond-pro"/>
              </a:rPr>
              <a:t>gefrunon</a:t>
            </a:r>
            <a:r>
              <a:rPr lang="en-US" sz="2400" dirty="0" smtClean="0">
                <a:solidFill>
                  <a:schemeClr val="bg1"/>
                </a:solidFill>
                <a:latin typeface="adobe-garamond-pro"/>
              </a:rPr>
              <a:t>, </a:t>
            </a:r>
          </a:p>
          <a:p>
            <a:pPr marL="0" indent="0" fontAlgn="base">
              <a:lnSpc>
                <a:spcPct val="100000"/>
              </a:lnSpc>
              <a:buNone/>
            </a:pPr>
            <a:r>
              <a:rPr lang="en-US" sz="2400" dirty="0" err="1" smtClean="0">
                <a:solidFill>
                  <a:schemeClr val="bg1"/>
                </a:solidFill>
                <a:latin typeface="adobe-garamond-pro"/>
              </a:rPr>
              <a:t>hu</a:t>
            </a:r>
            <a:r>
              <a:rPr lang="en-US" sz="2400" dirty="0" smtClean="0">
                <a:solidFill>
                  <a:schemeClr val="bg1"/>
                </a:solidFill>
                <a:latin typeface="adobe-garamond-pro"/>
              </a:rPr>
              <a:t> </a:t>
            </a:r>
            <a:r>
              <a:rPr lang="en-US" sz="2400" dirty="0" err="1" smtClean="0">
                <a:solidFill>
                  <a:schemeClr val="bg1"/>
                </a:solidFill>
                <a:latin typeface="adobe-garamond-pro"/>
              </a:rPr>
              <a:t>ða</a:t>
            </a:r>
            <a:r>
              <a:rPr lang="en-US" sz="2400" dirty="0" smtClean="0">
                <a:solidFill>
                  <a:schemeClr val="bg1"/>
                </a:solidFill>
                <a:latin typeface="adobe-garamond-pro"/>
              </a:rPr>
              <a:t> </a:t>
            </a:r>
            <a:r>
              <a:rPr lang="en-US" sz="2400" dirty="0" err="1" smtClean="0">
                <a:solidFill>
                  <a:schemeClr val="bg1"/>
                </a:solidFill>
                <a:latin typeface="adobe-garamond-pro"/>
              </a:rPr>
              <a:t>æþelingas</a:t>
            </a:r>
            <a:r>
              <a:rPr lang="en-US" sz="2400" dirty="0" smtClean="0">
                <a:solidFill>
                  <a:schemeClr val="bg1"/>
                </a:solidFill>
                <a:latin typeface="adobe-garamond-pro"/>
              </a:rPr>
              <a:t> </a:t>
            </a:r>
            <a:r>
              <a:rPr lang="en-US" sz="2400" dirty="0" err="1" smtClean="0">
                <a:solidFill>
                  <a:schemeClr val="bg1"/>
                </a:solidFill>
                <a:latin typeface="adobe-garamond-pro"/>
              </a:rPr>
              <a:t>ellen</a:t>
            </a:r>
            <a:r>
              <a:rPr lang="en-US" sz="2400" dirty="0" smtClean="0">
                <a:solidFill>
                  <a:schemeClr val="bg1"/>
                </a:solidFill>
                <a:latin typeface="adobe-garamond-pro"/>
              </a:rPr>
              <a:t> </a:t>
            </a:r>
            <a:r>
              <a:rPr lang="en-US" sz="2400" dirty="0" err="1" smtClean="0">
                <a:solidFill>
                  <a:schemeClr val="bg1"/>
                </a:solidFill>
                <a:latin typeface="adobe-garamond-pro"/>
              </a:rPr>
              <a:t>fremedon</a:t>
            </a:r>
            <a:r>
              <a:rPr lang="en-US" sz="2400" dirty="0" smtClean="0">
                <a:solidFill>
                  <a:schemeClr val="bg1"/>
                </a:solidFill>
                <a:latin typeface="adobe-garamond-pro"/>
              </a:rPr>
              <a:t>. </a:t>
            </a:r>
          </a:p>
          <a:p>
            <a:pPr marL="0" indent="0" fontAlgn="base">
              <a:lnSpc>
                <a:spcPct val="100000"/>
              </a:lnSpc>
              <a:buNone/>
            </a:pPr>
            <a:r>
              <a:rPr lang="en-US" sz="2400" dirty="0" smtClean="0">
                <a:solidFill>
                  <a:schemeClr val="bg1"/>
                </a:solidFill>
                <a:latin typeface="adobe-garamond-pro"/>
              </a:rPr>
              <a:t>Oft </a:t>
            </a:r>
            <a:r>
              <a:rPr lang="en-US" sz="2400" dirty="0" err="1" smtClean="0">
                <a:solidFill>
                  <a:schemeClr val="bg1"/>
                </a:solidFill>
                <a:latin typeface="adobe-garamond-pro"/>
              </a:rPr>
              <a:t>Scyld</a:t>
            </a:r>
            <a:r>
              <a:rPr lang="en-US" sz="2400" dirty="0" smtClean="0">
                <a:solidFill>
                  <a:schemeClr val="bg1"/>
                </a:solidFill>
                <a:latin typeface="adobe-garamond-pro"/>
              </a:rPr>
              <a:t> </a:t>
            </a:r>
            <a:r>
              <a:rPr lang="en-US" sz="2400" dirty="0" err="1" smtClean="0">
                <a:solidFill>
                  <a:schemeClr val="bg1"/>
                </a:solidFill>
                <a:latin typeface="adobe-garamond-pro"/>
              </a:rPr>
              <a:t>Scefing</a:t>
            </a:r>
            <a:r>
              <a:rPr lang="en-US" sz="2400" dirty="0" smtClean="0">
                <a:solidFill>
                  <a:schemeClr val="bg1"/>
                </a:solidFill>
                <a:latin typeface="adobe-garamond-pro"/>
              </a:rPr>
              <a:t> </a:t>
            </a:r>
            <a:r>
              <a:rPr lang="en-US" sz="2400" dirty="0" err="1" smtClean="0">
                <a:solidFill>
                  <a:schemeClr val="bg1"/>
                </a:solidFill>
                <a:latin typeface="adobe-garamond-pro"/>
              </a:rPr>
              <a:t>sceaþena</a:t>
            </a:r>
            <a:r>
              <a:rPr lang="en-US" sz="2400" dirty="0" smtClean="0">
                <a:solidFill>
                  <a:schemeClr val="bg1"/>
                </a:solidFill>
                <a:latin typeface="adobe-garamond-pro"/>
              </a:rPr>
              <a:t> </a:t>
            </a:r>
            <a:r>
              <a:rPr lang="en-US" sz="2400" dirty="0" err="1" smtClean="0">
                <a:solidFill>
                  <a:schemeClr val="bg1"/>
                </a:solidFill>
                <a:latin typeface="adobe-garamond-pro"/>
              </a:rPr>
              <a:t>þreatum</a:t>
            </a:r>
            <a:r>
              <a:rPr lang="en-US" sz="2400" dirty="0" smtClean="0">
                <a:solidFill>
                  <a:schemeClr val="bg1"/>
                </a:solidFill>
                <a:latin typeface="adobe-garamond-pro"/>
              </a:rPr>
              <a:t>, </a:t>
            </a:r>
          </a:p>
          <a:p>
            <a:pPr marL="0" indent="0" fontAlgn="base">
              <a:lnSpc>
                <a:spcPct val="100000"/>
              </a:lnSpc>
              <a:buNone/>
            </a:pPr>
            <a:r>
              <a:rPr lang="en-US" sz="2400" dirty="0" err="1" smtClean="0">
                <a:solidFill>
                  <a:schemeClr val="bg1"/>
                </a:solidFill>
                <a:latin typeface="adobe-garamond-pro"/>
              </a:rPr>
              <a:t>monegum</a:t>
            </a:r>
            <a:r>
              <a:rPr lang="en-US" sz="2400" dirty="0" smtClean="0">
                <a:solidFill>
                  <a:schemeClr val="bg1"/>
                </a:solidFill>
                <a:latin typeface="adobe-garamond-pro"/>
              </a:rPr>
              <a:t> </a:t>
            </a:r>
            <a:r>
              <a:rPr lang="en-US" sz="2400" dirty="0" err="1" smtClean="0">
                <a:solidFill>
                  <a:schemeClr val="bg1"/>
                </a:solidFill>
                <a:latin typeface="adobe-garamond-pro"/>
              </a:rPr>
              <a:t>mægþum</a:t>
            </a:r>
            <a:r>
              <a:rPr lang="en-US" sz="2400" dirty="0" smtClean="0">
                <a:solidFill>
                  <a:schemeClr val="bg1"/>
                </a:solidFill>
                <a:latin typeface="adobe-garamond-pro"/>
              </a:rPr>
              <a:t>, </a:t>
            </a:r>
            <a:r>
              <a:rPr lang="en-US" sz="2400" dirty="0" err="1" smtClean="0">
                <a:solidFill>
                  <a:schemeClr val="bg1"/>
                </a:solidFill>
                <a:latin typeface="adobe-garamond-pro"/>
              </a:rPr>
              <a:t>meodosetla</a:t>
            </a:r>
            <a:r>
              <a:rPr lang="en-US" sz="2400" dirty="0" smtClean="0">
                <a:solidFill>
                  <a:schemeClr val="bg1"/>
                </a:solidFill>
                <a:latin typeface="adobe-garamond-pro"/>
              </a:rPr>
              <a:t> </a:t>
            </a:r>
            <a:r>
              <a:rPr lang="en-US" sz="2400" dirty="0" err="1" smtClean="0">
                <a:solidFill>
                  <a:schemeClr val="bg1"/>
                </a:solidFill>
                <a:latin typeface="adobe-garamond-pro"/>
              </a:rPr>
              <a:t>ofteah</a:t>
            </a:r>
            <a:r>
              <a:rPr lang="en-US" sz="2400" dirty="0" smtClean="0">
                <a:solidFill>
                  <a:schemeClr val="bg1"/>
                </a:solidFill>
                <a:latin typeface="adobe-garamond-pro"/>
              </a:rPr>
              <a:t>, </a:t>
            </a:r>
          </a:p>
          <a:p>
            <a:pPr marL="0" indent="0" fontAlgn="base">
              <a:lnSpc>
                <a:spcPct val="100000"/>
              </a:lnSpc>
              <a:buNone/>
            </a:pPr>
            <a:r>
              <a:rPr lang="en-US" sz="2400" dirty="0" err="1" smtClean="0">
                <a:solidFill>
                  <a:schemeClr val="bg1"/>
                </a:solidFill>
                <a:latin typeface="adobe-garamond-pro"/>
              </a:rPr>
              <a:t>egsode</a:t>
            </a:r>
            <a:r>
              <a:rPr lang="en-US" sz="2400" dirty="0" smtClean="0">
                <a:solidFill>
                  <a:schemeClr val="bg1"/>
                </a:solidFill>
                <a:latin typeface="adobe-garamond-pro"/>
              </a:rPr>
              <a:t> </a:t>
            </a:r>
            <a:r>
              <a:rPr lang="en-US" sz="2400" dirty="0" err="1" smtClean="0">
                <a:solidFill>
                  <a:schemeClr val="bg1"/>
                </a:solidFill>
                <a:latin typeface="adobe-garamond-pro"/>
              </a:rPr>
              <a:t>eorlas</a:t>
            </a:r>
            <a:r>
              <a:rPr lang="en-US" sz="2400" dirty="0" smtClean="0">
                <a:solidFill>
                  <a:schemeClr val="bg1"/>
                </a:solidFill>
                <a:latin typeface="adobe-garamond-pro"/>
              </a:rPr>
              <a:t>. </a:t>
            </a:r>
            <a:r>
              <a:rPr lang="en-US" sz="2400" dirty="0" err="1" smtClean="0">
                <a:solidFill>
                  <a:schemeClr val="bg1"/>
                </a:solidFill>
                <a:latin typeface="adobe-garamond-pro"/>
              </a:rPr>
              <a:t>Syððan</a:t>
            </a:r>
            <a:r>
              <a:rPr lang="en-US" sz="2400" dirty="0" smtClean="0">
                <a:solidFill>
                  <a:schemeClr val="bg1"/>
                </a:solidFill>
                <a:latin typeface="adobe-garamond-pro"/>
              </a:rPr>
              <a:t> </a:t>
            </a:r>
            <a:r>
              <a:rPr lang="en-US" sz="2400" dirty="0" err="1" smtClean="0">
                <a:solidFill>
                  <a:schemeClr val="bg1"/>
                </a:solidFill>
                <a:latin typeface="adobe-garamond-pro"/>
              </a:rPr>
              <a:t>ærest</a:t>
            </a:r>
            <a:r>
              <a:rPr lang="en-US" sz="2400" dirty="0" smtClean="0">
                <a:solidFill>
                  <a:schemeClr val="bg1"/>
                </a:solidFill>
                <a:latin typeface="adobe-garamond-pro"/>
              </a:rPr>
              <a:t> </a:t>
            </a:r>
            <a:r>
              <a:rPr lang="en-US" sz="2400" dirty="0" err="1" smtClean="0">
                <a:solidFill>
                  <a:schemeClr val="bg1"/>
                </a:solidFill>
                <a:latin typeface="adobe-garamond-pro"/>
              </a:rPr>
              <a:t>wearð</a:t>
            </a:r>
            <a:r>
              <a:rPr lang="en-US" sz="2400" dirty="0" smtClean="0">
                <a:solidFill>
                  <a:schemeClr val="bg1"/>
                </a:solidFill>
                <a:latin typeface="adobe-garamond-pro"/>
              </a:rPr>
              <a:t> </a:t>
            </a:r>
          </a:p>
          <a:p>
            <a:pPr marL="0" indent="0" fontAlgn="base">
              <a:lnSpc>
                <a:spcPct val="100000"/>
              </a:lnSpc>
              <a:buNone/>
            </a:pPr>
            <a:r>
              <a:rPr lang="en-US" sz="2400" dirty="0" err="1" smtClean="0">
                <a:solidFill>
                  <a:schemeClr val="bg1"/>
                </a:solidFill>
                <a:latin typeface="adobe-garamond-pro"/>
              </a:rPr>
              <a:t>feasceaft</a:t>
            </a:r>
            <a:r>
              <a:rPr lang="en-US" sz="2400" dirty="0" smtClean="0">
                <a:solidFill>
                  <a:schemeClr val="bg1"/>
                </a:solidFill>
                <a:latin typeface="adobe-garamond-pro"/>
              </a:rPr>
              <a:t> </a:t>
            </a:r>
            <a:r>
              <a:rPr lang="en-US" sz="2400" dirty="0" err="1" smtClean="0">
                <a:solidFill>
                  <a:schemeClr val="bg1"/>
                </a:solidFill>
                <a:latin typeface="adobe-garamond-pro"/>
              </a:rPr>
              <a:t>funden</a:t>
            </a:r>
            <a:r>
              <a:rPr lang="en-US" sz="2400" dirty="0" smtClean="0">
                <a:solidFill>
                  <a:schemeClr val="bg1"/>
                </a:solidFill>
                <a:latin typeface="adobe-garamond-pro"/>
              </a:rPr>
              <a:t>, he </a:t>
            </a:r>
            <a:r>
              <a:rPr lang="en-US" sz="2400" dirty="0" err="1" smtClean="0">
                <a:solidFill>
                  <a:schemeClr val="bg1"/>
                </a:solidFill>
                <a:latin typeface="adobe-garamond-pro"/>
              </a:rPr>
              <a:t>þæs</a:t>
            </a:r>
            <a:r>
              <a:rPr lang="en-US" sz="2400" dirty="0" smtClean="0">
                <a:solidFill>
                  <a:schemeClr val="bg1"/>
                </a:solidFill>
                <a:latin typeface="adobe-garamond-pro"/>
              </a:rPr>
              <a:t> </a:t>
            </a:r>
            <a:r>
              <a:rPr lang="en-US" sz="2400" dirty="0" err="1" smtClean="0">
                <a:solidFill>
                  <a:schemeClr val="bg1"/>
                </a:solidFill>
                <a:latin typeface="adobe-garamond-pro"/>
              </a:rPr>
              <a:t>frofre</a:t>
            </a:r>
            <a:r>
              <a:rPr lang="en-US" sz="2400" dirty="0" smtClean="0">
                <a:solidFill>
                  <a:schemeClr val="bg1"/>
                </a:solidFill>
                <a:latin typeface="adobe-garamond-pro"/>
              </a:rPr>
              <a:t> </a:t>
            </a:r>
            <a:r>
              <a:rPr lang="en-US" sz="2400" dirty="0" err="1" smtClean="0">
                <a:solidFill>
                  <a:schemeClr val="bg1"/>
                </a:solidFill>
                <a:latin typeface="adobe-garamond-pro"/>
              </a:rPr>
              <a:t>gebad</a:t>
            </a:r>
            <a:r>
              <a:rPr lang="en-US" sz="2400" dirty="0" smtClean="0">
                <a:solidFill>
                  <a:schemeClr val="bg1"/>
                </a:solidFill>
                <a:latin typeface="adobe-garamond-pro"/>
              </a:rPr>
              <a:t>, </a:t>
            </a:r>
          </a:p>
          <a:p>
            <a:pPr marL="0" indent="0" fontAlgn="base">
              <a:lnSpc>
                <a:spcPct val="100000"/>
              </a:lnSpc>
              <a:buNone/>
            </a:pPr>
            <a:r>
              <a:rPr lang="en-US" sz="2400" dirty="0" err="1" smtClean="0">
                <a:solidFill>
                  <a:schemeClr val="bg1"/>
                </a:solidFill>
                <a:latin typeface="adobe-garamond-pro"/>
              </a:rPr>
              <a:t>weox</a:t>
            </a:r>
            <a:r>
              <a:rPr lang="en-US" sz="2400" dirty="0" smtClean="0">
                <a:solidFill>
                  <a:schemeClr val="bg1"/>
                </a:solidFill>
                <a:latin typeface="adobe-garamond-pro"/>
              </a:rPr>
              <a:t> under </a:t>
            </a:r>
            <a:r>
              <a:rPr lang="en-US" sz="2400" dirty="0" err="1" smtClean="0">
                <a:solidFill>
                  <a:schemeClr val="bg1"/>
                </a:solidFill>
                <a:latin typeface="adobe-garamond-pro"/>
              </a:rPr>
              <a:t>wolcnum</a:t>
            </a:r>
            <a:r>
              <a:rPr lang="en-US" sz="2400" dirty="0" smtClean="0">
                <a:solidFill>
                  <a:schemeClr val="bg1"/>
                </a:solidFill>
                <a:latin typeface="adobe-garamond-pro"/>
              </a:rPr>
              <a:t>, </a:t>
            </a:r>
            <a:r>
              <a:rPr lang="en-US" sz="2400" dirty="0" err="1" smtClean="0">
                <a:solidFill>
                  <a:schemeClr val="bg1"/>
                </a:solidFill>
                <a:latin typeface="adobe-garamond-pro"/>
              </a:rPr>
              <a:t>weorðmyndum</a:t>
            </a:r>
            <a:r>
              <a:rPr lang="en-US" sz="2400" dirty="0" smtClean="0">
                <a:solidFill>
                  <a:schemeClr val="bg1"/>
                </a:solidFill>
                <a:latin typeface="adobe-garamond-pro"/>
              </a:rPr>
              <a:t> </a:t>
            </a:r>
            <a:r>
              <a:rPr lang="en-US" sz="2400" dirty="0" err="1" smtClean="0">
                <a:solidFill>
                  <a:schemeClr val="bg1"/>
                </a:solidFill>
                <a:latin typeface="adobe-garamond-pro"/>
              </a:rPr>
              <a:t>þah</a:t>
            </a:r>
            <a:r>
              <a:rPr lang="en-US" sz="2400" dirty="0" smtClean="0">
                <a:solidFill>
                  <a:schemeClr val="bg1"/>
                </a:solidFill>
                <a:latin typeface="adobe-garamond-pro"/>
              </a:rPr>
              <a:t>, </a:t>
            </a:r>
          </a:p>
          <a:p>
            <a:pPr marL="0" indent="0" fontAlgn="base">
              <a:lnSpc>
                <a:spcPct val="100000"/>
              </a:lnSpc>
              <a:buNone/>
            </a:pPr>
            <a:r>
              <a:rPr lang="en-US" sz="2400" dirty="0" err="1" smtClean="0">
                <a:solidFill>
                  <a:schemeClr val="bg1"/>
                </a:solidFill>
                <a:latin typeface="adobe-garamond-pro"/>
              </a:rPr>
              <a:t>oðþæt</a:t>
            </a:r>
            <a:r>
              <a:rPr lang="en-US" sz="2400" dirty="0" smtClean="0">
                <a:solidFill>
                  <a:schemeClr val="bg1"/>
                </a:solidFill>
                <a:latin typeface="adobe-garamond-pro"/>
              </a:rPr>
              <a:t> him </a:t>
            </a:r>
            <a:r>
              <a:rPr lang="en-US" sz="2400" dirty="0" err="1" smtClean="0">
                <a:solidFill>
                  <a:schemeClr val="bg1"/>
                </a:solidFill>
                <a:latin typeface="adobe-garamond-pro"/>
              </a:rPr>
              <a:t>æghwylc</a:t>
            </a:r>
            <a:r>
              <a:rPr lang="en-US" sz="2400" dirty="0" smtClean="0">
                <a:solidFill>
                  <a:schemeClr val="bg1"/>
                </a:solidFill>
                <a:latin typeface="adobe-garamond-pro"/>
              </a:rPr>
              <a:t> </a:t>
            </a:r>
            <a:r>
              <a:rPr lang="en-US" sz="2400" dirty="0" err="1" smtClean="0">
                <a:solidFill>
                  <a:schemeClr val="bg1"/>
                </a:solidFill>
                <a:latin typeface="adobe-garamond-pro"/>
              </a:rPr>
              <a:t>þara</a:t>
            </a:r>
            <a:r>
              <a:rPr lang="en-US" sz="2400" dirty="0" smtClean="0">
                <a:solidFill>
                  <a:schemeClr val="bg1"/>
                </a:solidFill>
                <a:latin typeface="adobe-garamond-pro"/>
              </a:rPr>
              <a:t> </a:t>
            </a:r>
            <a:r>
              <a:rPr lang="en-US" sz="2400" dirty="0" err="1" smtClean="0">
                <a:solidFill>
                  <a:schemeClr val="bg1"/>
                </a:solidFill>
                <a:latin typeface="adobe-garamond-pro"/>
              </a:rPr>
              <a:t>ymbsittendra</a:t>
            </a:r>
            <a:r>
              <a:rPr lang="en-US" sz="2400" dirty="0" smtClean="0">
                <a:solidFill>
                  <a:schemeClr val="bg1"/>
                </a:solidFill>
                <a:latin typeface="adobe-garamond-pro"/>
              </a:rPr>
              <a:t> </a:t>
            </a:r>
          </a:p>
          <a:p>
            <a:pPr marL="0" indent="0" fontAlgn="base">
              <a:lnSpc>
                <a:spcPct val="100000"/>
              </a:lnSpc>
              <a:buNone/>
            </a:pPr>
            <a:r>
              <a:rPr lang="en-US" sz="2400" dirty="0" err="1" smtClean="0">
                <a:solidFill>
                  <a:schemeClr val="bg1"/>
                </a:solidFill>
                <a:latin typeface="adobe-garamond-pro"/>
              </a:rPr>
              <a:t>ofer</a:t>
            </a:r>
            <a:r>
              <a:rPr lang="en-US" sz="2400" dirty="0" smtClean="0">
                <a:solidFill>
                  <a:schemeClr val="bg1"/>
                </a:solidFill>
                <a:latin typeface="adobe-garamond-pro"/>
              </a:rPr>
              <a:t> </a:t>
            </a:r>
            <a:r>
              <a:rPr lang="en-US" sz="2400" dirty="0" err="1" smtClean="0">
                <a:solidFill>
                  <a:schemeClr val="bg1"/>
                </a:solidFill>
                <a:latin typeface="adobe-garamond-pro"/>
              </a:rPr>
              <a:t>hronrade</a:t>
            </a:r>
            <a:r>
              <a:rPr lang="en-US" sz="2400" dirty="0" smtClean="0">
                <a:solidFill>
                  <a:schemeClr val="bg1"/>
                </a:solidFill>
                <a:latin typeface="adobe-garamond-pro"/>
              </a:rPr>
              <a:t> </a:t>
            </a:r>
            <a:r>
              <a:rPr lang="en-US" sz="2400" dirty="0" err="1" smtClean="0">
                <a:solidFill>
                  <a:schemeClr val="bg1"/>
                </a:solidFill>
                <a:latin typeface="adobe-garamond-pro"/>
              </a:rPr>
              <a:t>hyran</a:t>
            </a:r>
            <a:r>
              <a:rPr lang="en-US" sz="2400" dirty="0" smtClean="0">
                <a:solidFill>
                  <a:schemeClr val="bg1"/>
                </a:solidFill>
                <a:latin typeface="adobe-garamond-pro"/>
              </a:rPr>
              <a:t> </a:t>
            </a:r>
            <a:r>
              <a:rPr lang="en-US" sz="2400" dirty="0" err="1" smtClean="0">
                <a:solidFill>
                  <a:schemeClr val="bg1"/>
                </a:solidFill>
                <a:latin typeface="adobe-garamond-pro"/>
              </a:rPr>
              <a:t>scolde</a:t>
            </a:r>
            <a:r>
              <a:rPr lang="en-US" sz="2400" dirty="0" smtClean="0">
                <a:solidFill>
                  <a:schemeClr val="bg1"/>
                </a:solidFill>
                <a:latin typeface="adobe-garamond-pro"/>
              </a:rPr>
              <a:t>, </a:t>
            </a:r>
          </a:p>
          <a:p>
            <a:pPr marL="0" indent="0" fontAlgn="base">
              <a:lnSpc>
                <a:spcPct val="100000"/>
              </a:lnSpc>
              <a:buNone/>
            </a:pPr>
            <a:r>
              <a:rPr lang="en-US" sz="2400" dirty="0" err="1" smtClean="0">
                <a:solidFill>
                  <a:schemeClr val="bg1"/>
                </a:solidFill>
                <a:latin typeface="adobe-garamond-pro"/>
              </a:rPr>
              <a:t>gomban</a:t>
            </a:r>
            <a:r>
              <a:rPr lang="en-US" sz="2400" dirty="0" smtClean="0">
                <a:solidFill>
                  <a:schemeClr val="bg1"/>
                </a:solidFill>
                <a:latin typeface="adobe-garamond-pro"/>
              </a:rPr>
              <a:t> </a:t>
            </a:r>
            <a:r>
              <a:rPr lang="en-US" sz="2400" dirty="0" err="1" smtClean="0">
                <a:solidFill>
                  <a:schemeClr val="bg1"/>
                </a:solidFill>
                <a:latin typeface="adobe-garamond-pro"/>
              </a:rPr>
              <a:t>gyldan</a:t>
            </a:r>
            <a:r>
              <a:rPr lang="en-US" sz="2400" dirty="0" smtClean="0">
                <a:solidFill>
                  <a:schemeClr val="bg1"/>
                </a:solidFill>
                <a:latin typeface="adobe-garamond-pro"/>
              </a:rPr>
              <a:t>. </a:t>
            </a:r>
            <a:r>
              <a:rPr lang="en-US" sz="2400" dirty="0" err="1" smtClean="0">
                <a:solidFill>
                  <a:schemeClr val="bg1"/>
                </a:solidFill>
                <a:latin typeface="adobe-garamond-pro"/>
              </a:rPr>
              <a:t>þæt</a:t>
            </a:r>
            <a:r>
              <a:rPr lang="en-US" sz="2400" dirty="0" smtClean="0">
                <a:solidFill>
                  <a:schemeClr val="bg1"/>
                </a:solidFill>
                <a:latin typeface="adobe-garamond-pro"/>
              </a:rPr>
              <a:t> </a:t>
            </a:r>
            <a:r>
              <a:rPr lang="en-US" sz="2400" dirty="0" err="1" smtClean="0">
                <a:solidFill>
                  <a:schemeClr val="bg1"/>
                </a:solidFill>
                <a:latin typeface="adobe-garamond-pro"/>
              </a:rPr>
              <a:t>wæs</a:t>
            </a:r>
            <a:r>
              <a:rPr lang="en-US" sz="2400" dirty="0" smtClean="0">
                <a:solidFill>
                  <a:schemeClr val="bg1"/>
                </a:solidFill>
                <a:latin typeface="adobe-garamond-pro"/>
              </a:rPr>
              <a:t> god </a:t>
            </a:r>
            <a:r>
              <a:rPr lang="en-US" sz="2400" dirty="0" err="1" smtClean="0">
                <a:solidFill>
                  <a:schemeClr val="bg1"/>
                </a:solidFill>
                <a:latin typeface="adobe-garamond-pro"/>
              </a:rPr>
              <a:t>cyning</a:t>
            </a:r>
            <a:r>
              <a:rPr lang="en-US" sz="2400" dirty="0" smtClean="0">
                <a:solidFill>
                  <a:schemeClr val="bg1"/>
                </a:solidFill>
                <a:latin typeface="adobe-garamond-pro"/>
              </a:rPr>
              <a:t>. </a:t>
            </a:r>
          </a:p>
          <a:p>
            <a:pPr marL="0" indent="0">
              <a:lnSpc>
                <a:spcPct val="100000"/>
              </a:lnSpc>
              <a:buNone/>
            </a:pPr>
            <a:endParaRPr lang="en-US" sz="2400" dirty="0">
              <a:solidFill>
                <a:schemeClr val="bg1"/>
              </a:solidFill>
            </a:endParaRPr>
          </a:p>
        </p:txBody>
      </p:sp>
      <p:pic>
        <p:nvPicPr>
          <p:cNvPr id="2050" name="Picture 2" descr="Image result for beowul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5948" y="2068874"/>
            <a:ext cx="4992011" cy="2810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60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Medieval period / middle English</a:t>
            </a:r>
            <a:endParaRPr lang="en-US" dirty="0">
              <a:solidFill>
                <a:schemeClr val="bg1"/>
              </a:solidFill>
            </a:endParaRPr>
          </a:p>
        </p:txBody>
      </p:sp>
      <p:sp>
        <p:nvSpPr>
          <p:cNvPr id="3" name="Content Placeholder 2"/>
          <p:cNvSpPr>
            <a:spLocks noGrp="1"/>
          </p:cNvSpPr>
          <p:nvPr>
            <p:ph idx="1"/>
          </p:nvPr>
        </p:nvSpPr>
        <p:spPr>
          <a:xfrm>
            <a:off x="942109" y="1128451"/>
            <a:ext cx="10945091" cy="3593591"/>
          </a:xfrm>
        </p:spPr>
        <p:txBody>
          <a:bodyPr>
            <a:noAutofit/>
          </a:bodyPr>
          <a:lstStyle/>
          <a:p>
            <a:r>
              <a:rPr lang="en-US" sz="2400" dirty="0" smtClean="0">
                <a:solidFill>
                  <a:schemeClr val="bg1"/>
                </a:solidFill>
              </a:rPr>
              <a:t>Old English transitioned to Middle English around the year 1200</a:t>
            </a:r>
          </a:p>
          <a:p>
            <a:r>
              <a:rPr lang="en-US" sz="2400" dirty="0" smtClean="0">
                <a:solidFill>
                  <a:schemeClr val="bg1"/>
                </a:solidFill>
              </a:rPr>
              <a:t>The period we refer to as the “Middle Ages” (aka Medieval Era) spans from about 1200 to the 1500s</a:t>
            </a:r>
          </a:p>
          <a:p>
            <a:r>
              <a:rPr lang="en-US" sz="2400" dirty="0" smtClean="0">
                <a:solidFill>
                  <a:schemeClr val="bg1"/>
                </a:solidFill>
              </a:rPr>
              <a:t>During this time, writings were often very religious in nature, partially because that’s what people believed and also partially because the Church was the center of learning… The monks were the ones recording and preserving literature, and heresy was a crime punishable by death in many, many cases.</a:t>
            </a:r>
          </a:p>
          <a:p>
            <a:r>
              <a:rPr lang="en-US" sz="2400" dirty="0" smtClean="0">
                <a:solidFill>
                  <a:schemeClr val="bg1"/>
                </a:solidFill>
              </a:rPr>
              <a:t>This was also the time of courtly love and chivalry, and we also saw translations of the Bible into English, along with the resurgence of Greek and Latin as a language of learning, thus spilling Latin and Greek words into the developing English language</a:t>
            </a:r>
          </a:p>
          <a:p>
            <a:r>
              <a:rPr lang="en-US" sz="2400" dirty="0" smtClean="0">
                <a:solidFill>
                  <a:schemeClr val="bg1"/>
                </a:solidFill>
              </a:rPr>
              <a:t>Our third reading of this “quarter,” after the KJV Bible excerpts and abridged reading of </a:t>
            </a:r>
            <a:r>
              <a:rPr lang="en-US" sz="2400" i="1" dirty="0" smtClean="0">
                <a:solidFill>
                  <a:schemeClr val="bg1"/>
                </a:solidFill>
              </a:rPr>
              <a:t>Beowulf</a:t>
            </a:r>
            <a:r>
              <a:rPr lang="en-US" sz="2400" dirty="0" smtClean="0">
                <a:solidFill>
                  <a:schemeClr val="bg1"/>
                </a:solidFill>
              </a:rPr>
              <a:t>, will be a two of the stories from Chaucer’s </a:t>
            </a:r>
            <a:r>
              <a:rPr lang="en-US" sz="2400" i="1" dirty="0" smtClean="0">
                <a:solidFill>
                  <a:schemeClr val="bg1"/>
                </a:solidFill>
              </a:rPr>
              <a:t>Canterbury Tales</a:t>
            </a:r>
            <a:r>
              <a:rPr lang="en-US" sz="2400" dirty="0" smtClean="0">
                <a:solidFill>
                  <a:schemeClr val="bg1"/>
                </a:solidFill>
              </a:rPr>
              <a:t>, which was hugely influential in popularizing English as a language for literature</a:t>
            </a:r>
            <a:endParaRPr lang="en-US" sz="2400" dirty="0">
              <a:solidFill>
                <a:schemeClr val="bg1"/>
              </a:solidFill>
            </a:endParaRPr>
          </a:p>
        </p:txBody>
      </p:sp>
    </p:spTree>
    <p:extLst>
      <p:ext uri="{BB962C8B-B14F-4D97-AF65-F5344CB8AC3E}">
        <p14:creationId xmlns:p14="http://schemas.microsoft.com/office/powerpoint/2010/main" val="686103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Medieval period / middle English</a:t>
            </a:r>
          </a:p>
        </p:txBody>
      </p:sp>
      <p:sp>
        <p:nvSpPr>
          <p:cNvPr id="4" name="Content Placeholder 3"/>
          <p:cNvSpPr>
            <a:spLocks noGrp="1"/>
          </p:cNvSpPr>
          <p:nvPr>
            <p:ph idx="1"/>
          </p:nvPr>
        </p:nvSpPr>
        <p:spPr>
          <a:xfrm>
            <a:off x="970324" y="1285786"/>
            <a:ext cx="10178322" cy="3593591"/>
          </a:xfrm>
        </p:spPr>
        <p:txBody>
          <a:bodyPr>
            <a:noAutofit/>
          </a:bodyPr>
          <a:lstStyle/>
          <a:p>
            <a:pPr marL="0" indent="0" fontAlgn="base">
              <a:lnSpc>
                <a:spcPct val="100000"/>
              </a:lnSpc>
              <a:buNone/>
            </a:pPr>
            <a:r>
              <a:rPr lang="en-US" sz="2400" dirty="0">
                <a:solidFill>
                  <a:schemeClr val="bg1"/>
                </a:solidFill>
                <a:latin typeface="adobe-garamond-pro"/>
              </a:rPr>
              <a:t>Whilom </a:t>
            </a:r>
            <a:r>
              <a:rPr lang="en-US" sz="2400" dirty="0" err="1">
                <a:solidFill>
                  <a:schemeClr val="bg1"/>
                </a:solidFill>
                <a:latin typeface="adobe-garamond-pro"/>
              </a:rPr>
              <a:t>ther</a:t>
            </a:r>
            <a:r>
              <a:rPr lang="en-US" sz="2400" dirty="0">
                <a:solidFill>
                  <a:schemeClr val="bg1"/>
                </a:solidFill>
                <a:latin typeface="adobe-garamond-pro"/>
              </a:rPr>
              <a:t> was </a:t>
            </a:r>
            <a:r>
              <a:rPr lang="en-US" sz="2400" dirty="0" err="1">
                <a:solidFill>
                  <a:schemeClr val="bg1"/>
                </a:solidFill>
                <a:latin typeface="adobe-garamond-pro"/>
              </a:rPr>
              <a:t>dwellynge</a:t>
            </a:r>
            <a:r>
              <a:rPr lang="en-US" sz="2400" dirty="0">
                <a:solidFill>
                  <a:schemeClr val="bg1"/>
                </a:solidFill>
                <a:latin typeface="adobe-garamond-pro"/>
              </a:rPr>
              <a:t> at </a:t>
            </a:r>
            <a:r>
              <a:rPr lang="en-US" sz="2400" dirty="0" err="1">
                <a:solidFill>
                  <a:schemeClr val="bg1"/>
                </a:solidFill>
                <a:latin typeface="adobe-garamond-pro"/>
              </a:rPr>
              <a:t>Oxenford</a:t>
            </a:r>
            <a:endParaRPr lang="en-US" sz="2400" dirty="0">
              <a:solidFill>
                <a:schemeClr val="bg1"/>
              </a:solidFill>
              <a:latin typeface="adobe-garamond-pro"/>
            </a:endParaRPr>
          </a:p>
          <a:p>
            <a:pPr marL="0" indent="0" fontAlgn="base">
              <a:lnSpc>
                <a:spcPct val="100000"/>
              </a:lnSpc>
              <a:buNone/>
            </a:pPr>
            <a:r>
              <a:rPr lang="en-US" sz="2400" dirty="0" smtClean="0">
                <a:solidFill>
                  <a:schemeClr val="bg1"/>
                </a:solidFill>
                <a:latin typeface="adobe-garamond-pro"/>
              </a:rPr>
              <a:t>A </a:t>
            </a:r>
            <a:r>
              <a:rPr lang="en-US" sz="2400" dirty="0">
                <a:solidFill>
                  <a:schemeClr val="bg1"/>
                </a:solidFill>
                <a:latin typeface="adobe-garamond-pro"/>
              </a:rPr>
              <a:t>riche </a:t>
            </a:r>
            <a:r>
              <a:rPr lang="en-US" sz="2400" dirty="0" err="1">
                <a:solidFill>
                  <a:schemeClr val="bg1"/>
                </a:solidFill>
                <a:latin typeface="adobe-garamond-pro"/>
              </a:rPr>
              <a:t>gnof</a:t>
            </a:r>
            <a:r>
              <a:rPr lang="en-US" sz="2400" dirty="0">
                <a:solidFill>
                  <a:schemeClr val="bg1"/>
                </a:solidFill>
                <a:latin typeface="adobe-garamond-pro"/>
              </a:rPr>
              <a:t>, that </a:t>
            </a:r>
            <a:r>
              <a:rPr lang="en-US" sz="2400" dirty="0" err="1">
                <a:solidFill>
                  <a:schemeClr val="bg1"/>
                </a:solidFill>
                <a:latin typeface="adobe-garamond-pro"/>
              </a:rPr>
              <a:t>gestes</a:t>
            </a:r>
            <a:r>
              <a:rPr lang="en-US" sz="2400" dirty="0">
                <a:solidFill>
                  <a:schemeClr val="bg1"/>
                </a:solidFill>
                <a:latin typeface="adobe-garamond-pro"/>
              </a:rPr>
              <a:t> </a:t>
            </a:r>
            <a:r>
              <a:rPr lang="en-US" sz="2400" dirty="0" err="1">
                <a:solidFill>
                  <a:schemeClr val="bg1"/>
                </a:solidFill>
                <a:latin typeface="adobe-garamond-pro"/>
              </a:rPr>
              <a:t>heeld</a:t>
            </a:r>
            <a:r>
              <a:rPr lang="en-US" sz="2400" dirty="0">
                <a:solidFill>
                  <a:schemeClr val="bg1"/>
                </a:solidFill>
                <a:latin typeface="adobe-garamond-pro"/>
              </a:rPr>
              <a:t> to </a:t>
            </a:r>
            <a:r>
              <a:rPr lang="en-US" sz="2400" dirty="0" err="1">
                <a:solidFill>
                  <a:schemeClr val="bg1"/>
                </a:solidFill>
                <a:latin typeface="adobe-garamond-pro"/>
              </a:rPr>
              <a:t>bord</a:t>
            </a:r>
            <a:r>
              <a:rPr lang="en-US" sz="2400" dirty="0">
                <a:solidFill>
                  <a:schemeClr val="bg1"/>
                </a:solidFill>
                <a:latin typeface="adobe-garamond-pro"/>
              </a:rPr>
              <a:t>,</a:t>
            </a:r>
          </a:p>
          <a:p>
            <a:pPr marL="0" indent="0" fontAlgn="base">
              <a:lnSpc>
                <a:spcPct val="100000"/>
              </a:lnSpc>
              <a:buNone/>
            </a:pPr>
            <a:r>
              <a:rPr lang="en-US" sz="2400" dirty="0">
                <a:solidFill>
                  <a:schemeClr val="bg1"/>
                </a:solidFill>
                <a:latin typeface="adobe-garamond-pro"/>
              </a:rPr>
              <a:t>And of his craft he was a carpenter.</a:t>
            </a:r>
          </a:p>
          <a:p>
            <a:pPr marL="0" indent="0" fontAlgn="base">
              <a:lnSpc>
                <a:spcPct val="100000"/>
              </a:lnSpc>
              <a:buNone/>
            </a:pPr>
            <a:r>
              <a:rPr lang="en-US" sz="2400" dirty="0">
                <a:solidFill>
                  <a:schemeClr val="bg1"/>
                </a:solidFill>
                <a:latin typeface="adobe-garamond-pro"/>
              </a:rPr>
              <a:t>With </a:t>
            </a:r>
            <a:r>
              <a:rPr lang="en-US" sz="2400" dirty="0" err="1">
                <a:solidFill>
                  <a:schemeClr val="bg1"/>
                </a:solidFill>
                <a:latin typeface="adobe-garamond-pro"/>
              </a:rPr>
              <a:t>hym</a:t>
            </a:r>
            <a:r>
              <a:rPr lang="en-US" sz="2400" dirty="0">
                <a:solidFill>
                  <a:schemeClr val="bg1"/>
                </a:solidFill>
                <a:latin typeface="adobe-garamond-pro"/>
              </a:rPr>
              <a:t> </a:t>
            </a:r>
            <a:r>
              <a:rPr lang="en-US" sz="2400" dirty="0" err="1">
                <a:solidFill>
                  <a:schemeClr val="bg1"/>
                </a:solidFill>
                <a:latin typeface="adobe-garamond-pro"/>
              </a:rPr>
              <a:t>ther</a:t>
            </a:r>
            <a:r>
              <a:rPr lang="en-US" sz="2400" dirty="0">
                <a:solidFill>
                  <a:schemeClr val="bg1"/>
                </a:solidFill>
                <a:latin typeface="adobe-garamond-pro"/>
              </a:rPr>
              <a:t> was </a:t>
            </a:r>
            <a:r>
              <a:rPr lang="en-US" sz="2400" dirty="0" err="1">
                <a:solidFill>
                  <a:schemeClr val="bg1"/>
                </a:solidFill>
                <a:latin typeface="adobe-garamond-pro"/>
              </a:rPr>
              <a:t>dwellynge</a:t>
            </a:r>
            <a:r>
              <a:rPr lang="en-US" sz="2400" dirty="0">
                <a:solidFill>
                  <a:schemeClr val="bg1"/>
                </a:solidFill>
                <a:latin typeface="adobe-garamond-pro"/>
              </a:rPr>
              <a:t> a </a:t>
            </a:r>
            <a:r>
              <a:rPr lang="en-US" sz="2400" dirty="0" err="1">
                <a:solidFill>
                  <a:schemeClr val="bg1"/>
                </a:solidFill>
                <a:latin typeface="adobe-garamond-pro"/>
              </a:rPr>
              <a:t>poure</a:t>
            </a:r>
            <a:r>
              <a:rPr lang="en-US" sz="2400" dirty="0">
                <a:solidFill>
                  <a:schemeClr val="bg1"/>
                </a:solidFill>
                <a:latin typeface="adobe-garamond-pro"/>
              </a:rPr>
              <a:t> </a:t>
            </a:r>
            <a:r>
              <a:rPr lang="en-US" sz="2400" dirty="0" err="1">
                <a:solidFill>
                  <a:schemeClr val="bg1"/>
                </a:solidFill>
                <a:latin typeface="adobe-garamond-pro"/>
              </a:rPr>
              <a:t>scoler</a:t>
            </a:r>
            <a:r>
              <a:rPr lang="en-US" sz="2400" dirty="0">
                <a:solidFill>
                  <a:schemeClr val="bg1"/>
                </a:solidFill>
                <a:latin typeface="adobe-garamond-pro"/>
              </a:rPr>
              <a:t>,</a:t>
            </a:r>
          </a:p>
          <a:p>
            <a:pPr marL="0" indent="0" fontAlgn="base">
              <a:lnSpc>
                <a:spcPct val="100000"/>
              </a:lnSpc>
              <a:buNone/>
            </a:pPr>
            <a:r>
              <a:rPr lang="en-US" sz="2400" dirty="0" err="1">
                <a:solidFill>
                  <a:schemeClr val="bg1"/>
                </a:solidFill>
                <a:latin typeface="adobe-garamond-pro"/>
              </a:rPr>
              <a:t>Hadde</a:t>
            </a:r>
            <a:r>
              <a:rPr lang="en-US" sz="2400" dirty="0">
                <a:solidFill>
                  <a:schemeClr val="bg1"/>
                </a:solidFill>
                <a:latin typeface="adobe-garamond-pro"/>
              </a:rPr>
              <a:t> </a:t>
            </a:r>
            <a:r>
              <a:rPr lang="en-US" sz="2400" dirty="0" err="1">
                <a:solidFill>
                  <a:schemeClr val="bg1"/>
                </a:solidFill>
                <a:latin typeface="adobe-garamond-pro"/>
              </a:rPr>
              <a:t>lerned</a:t>
            </a:r>
            <a:r>
              <a:rPr lang="en-US" sz="2400" dirty="0">
                <a:solidFill>
                  <a:schemeClr val="bg1"/>
                </a:solidFill>
                <a:latin typeface="adobe-garamond-pro"/>
              </a:rPr>
              <a:t> art, but al his </a:t>
            </a:r>
            <a:r>
              <a:rPr lang="en-US" sz="2400" dirty="0" err="1">
                <a:solidFill>
                  <a:schemeClr val="bg1"/>
                </a:solidFill>
                <a:latin typeface="adobe-garamond-pro"/>
              </a:rPr>
              <a:t>fantasye</a:t>
            </a:r>
            <a:endParaRPr lang="en-US" sz="2400" dirty="0">
              <a:solidFill>
                <a:schemeClr val="bg1"/>
              </a:solidFill>
              <a:latin typeface="adobe-garamond-pro"/>
            </a:endParaRPr>
          </a:p>
          <a:p>
            <a:pPr marL="0" indent="0" fontAlgn="base">
              <a:lnSpc>
                <a:spcPct val="100000"/>
              </a:lnSpc>
              <a:buNone/>
            </a:pPr>
            <a:r>
              <a:rPr lang="en-US" sz="2400" dirty="0">
                <a:solidFill>
                  <a:schemeClr val="bg1"/>
                </a:solidFill>
                <a:latin typeface="adobe-garamond-pro"/>
              </a:rPr>
              <a:t>Was turned for to </a:t>
            </a:r>
            <a:r>
              <a:rPr lang="en-US" sz="2400" dirty="0" err="1">
                <a:solidFill>
                  <a:schemeClr val="bg1"/>
                </a:solidFill>
                <a:latin typeface="adobe-garamond-pro"/>
              </a:rPr>
              <a:t>lerne</a:t>
            </a:r>
            <a:r>
              <a:rPr lang="en-US" sz="2400" dirty="0">
                <a:solidFill>
                  <a:schemeClr val="bg1"/>
                </a:solidFill>
                <a:latin typeface="adobe-garamond-pro"/>
              </a:rPr>
              <a:t> </a:t>
            </a:r>
            <a:r>
              <a:rPr lang="en-US" sz="2400" dirty="0" err="1">
                <a:solidFill>
                  <a:schemeClr val="bg1"/>
                </a:solidFill>
                <a:latin typeface="adobe-garamond-pro"/>
              </a:rPr>
              <a:t>astrologye</a:t>
            </a:r>
            <a:r>
              <a:rPr lang="en-US" sz="2400" dirty="0">
                <a:solidFill>
                  <a:schemeClr val="bg1"/>
                </a:solidFill>
                <a:latin typeface="adobe-garamond-pro"/>
              </a:rPr>
              <a:t>,</a:t>
            </a:r>
          </a:p>
          <a:p>
            <a:pPr marL="0" indent="0" fontAlgn="base">
              <a:lnSpc>
                <a:spcPct val="100000"/>
              </a:lnSpc>
              <a:buNone/>
            </a:pPr>
            <a:r>
              <a:rPr lang="en-US" sz="2400" dirty="0" smtClean="0">
                <a:solidFill>
                  <a:schemeClr val="bg1"/>
                </a:solidFill>
                <a:latin typeface="adobe-garamond-pro"/>
              </a:rPr>
              <a:t>And </a:t>
            </a:r>
            <a:r>
              <a:rPr lang="en-US" sz="2400" dirty="0" err="1">
                <a:solidFill>
                  <a:schemeClr val="bg1"/>
                </a:solidFill>
                <a:latin typeface="adobe-garamond-pro"/>
              </a:rPr>
              <a:t>koude</a:t>
            </a:r>
            <a:r>
              <a:rPr lang="en-US" sz="2400" dirty="0">
                <a:solidFill>
                  <a:schemeClr val="bg1"/>
                </a:solidFill>
                <a:latin typeface="adobe-garamond-pro"/>
              </a:rPr>
              <a:t> a </a:t>
            </a:r>
            <a:r>
              <a:rPr lang="en-US" sz="2400" dirty="0" err="1">
                <a:solidFill>
                  <a:schemeClr val="bg1"/>
                </a:solidFill>
                <a:latin typeface="adobe-garamond-pro"/>
              </a:rPr>
              <a:t>certeyn</a:t>
            </a:r>
            <a:r>
              <a:rPr lang="en-US" sz="2400" dirty="0">
                <a:solidFill>
                  <a:schemeClr val="bg1"/>
                </a:solidFill>
                <a:latin typeface="adobe-garamond-pro"/>
              </a:rPr>
              <a:t> of </a:t>
            </a:r>
            <a:r>
              <a:rPr lang="en-US" sz="2400" dirty="0" err="1">
                <a:solidFill>
                  <a:schemeClr val="bg1"/>
                </a:solidFill>
                <a:latin typeface="adobe-garamond-pro"/>
              </a:rPr>
              <a:t>conclusiouns</a:t>
            </a:r>
            <a:r>
              <a:rPr lang="en-US" sz="2400" dirty="0">
                <a:solidFill>
                  <a:schemeClr val="bg1"/>
                </a:solidFill>
                <a:latin typeface="adobe-garamond-pro"/>
              </a:rPr>
              <a:t>,</a:t>
            </a:r>
          </a:p>
          <a:p>
            <a:pPr marL="0" indent="0" fontAlgn="base">
              <a:lnSpc>
                <a:spcPct val="100000"/>
              </a:lnSpc>
              <a:buNone/>
            </a:pPr>
            <a:r>
              <a:rPr lang="en-US" sz="2400" dirty="0">
                <a:solidFill>
                  <a:schemeClr val="bg1"/>
                </a:solidFill>
                <a:latin typeface="adobe-garamond-pro"/>
              </a:rPr>
              <a:t>To </a:t>
            </a:r>
            <a:r>
              <a:rPr lang="en-US" sz="2400" dirty="0" err="1">
                <a:solidFill>
                  <a:schemeClr val="bg1"/>
                </a:solidFill>
                <a:latin typeface="adobe-garamond-pro"/>
              </a:rPr>
              <a:t>demen</a:t>
            </a:r>
            <a:r>
              <a:rPr lang="en-US" sz="2400" dirty="0">
                <a:solidFill>
                  <a:schemeClr val="bg1"/>
                </a:solidFill>
                <a:latin typeface="adobe-garamond-pro"/>
              </a:rPr>
              <a:t> by </a:t>
            </a:r>
            <a:r>
              <a:rPr lang="en-US" sz="2400" dirty="0" err="1">
                <a:solidFill>
                  <a:schemeClr val="bg1"/>
                </a:solidFill>
                <a:latin typeface="adobe-garamond-pro"/>
              </a:rPr>
              <a:t>interrogaciouns</a:t>
            </a:r>
            <a:r>
              <a:rPr lang="en-US" sz="2400" dirty="0">
                <a:solidFill>
                  <a:schemeClr val="bg1"/>
                </a:solidFill>
                <a:latin typeface="adobe-garamond-pro"/>
              </a:rPr>
              <a:t>,</a:t>
            </a:r>
          </a:p>
          <a:p>
            <a:pPr marL="0" indent="0" fontAlgn="base">
              <a:lnSpc>
                <a:spcPct val="100000"/>
              </a:lnSpc>
              <a:buNone/>
            </a:pPr>
            <a:r>
              <a:rPr lang="en-US" sz="2400" dirty="0">
                <a:solidFill>
                  <a:schemeClr val="bg1"/>
                </a:solidFill>
                <a:latin typeface="adobe-garamond-pro"/>
              </a:rPr>
              <a:t>If that men asked </a:t>
            </a:r>
            <a:r>
              <a:rPr lang="en-US" sz="2400" dirty="0" err="1">
                <a:solidFill>
                  <a:schemeClr val="bg1"/>
                </a:solidFill>
                <a:latin typeface="adobe-garamond-pro"/>
              </a:rPr>
              <a:t>hym</a:t>
            </a:r>
            <a:r>
              <a:rPr lang="en-US" sz="2400" dirty="0">
                <a:solidFill>
                  <a:schemeClr val="bg1"/>
                </a:solidFill>
                <a:latin typeface="adobe-garamond-pro"/>
              </a:rPr>
              <a:t> in certain </a:t>
            </a:r>
            <a:r>
              <a:rPr lang="en-US" sz="2400" dirty="0" err="1">
                <a:solidFill>
                  <a:schemeClr val="bg1"/>
                </a:solidFill>
                <a:latin typeface="adobe-garamond-pro"/>
              </a:rPr>
              <a:t>houres</a:t>
            </a:r>
            <a:endParaRPr lang="en-US" sz="2400" dirty="0">
              <a:solidFill>
                <a:schemeClr val="bg1"/>
              </a:solidFill>
              <a:latin typeface="adobe-garamond-pro"/>
            </a:endParaRPr>
          </a:p>
          <a:p>
            <a:pPr marL="0" indent="0" fontAlgn="base">
              <a:lnSpc>
                <a:spcPct val="100000"/>
              </a:lnSpc>
              <a:buNone/>
            </a:pPr>
            <a:r>
              <a:rPr lang="en-US" sz="2400" dirty="0" err="1">
                <a:solidFill>
                  <a:schemeClr val="bg1"/>
                </a:solidFill>
                <a:latin typeface="adobe-garamond-pro"/>
              </a:rPr>
              <a:t>Whan</a:t>
            </a:r>
            <a:r>
              <a:rPr lang="en-US" sz="2400" dirty="0">
                <a:solidFill>
                  <a:schemeClr val="bg1"/>
                </a:solidFill>
                <a:latin typeface="adobe-garamond-pro"/>
              </a:rPr>
              <a:t> that men </a:t>
            </a:r>
            <a:r>
              <a:rPr lang="en-US" sz="2400" dirty="0" err="1">
                <a:solidFill>
                  <a:schemeClr val="bg1"/>
                </a:solidFill>
                <a:latin typeface="adobe-garamond-pro"/>
              </a:rPr>
              <a:t>sholde</a:t>
            </a:r>
            <a:r>
              <a:rPr lang="en-US" sz="2400" dirty="0">
                <a:solidFill>
                  <a:schemeClr val="bg1"/>
                </a:solidFill>
                <a:latin typeface="adobe-garamond-pro"/>
              </a:rPr>
              <a:t> have </a:t>
            </a:r>
            <a:r>
              <a:rPr lang="en-US" sz="2400" dirty="0" err="1">
                <a:solidFill>
                  <a:schemeClr val="bg1"/>
                </a:solidFill>
                <a:latin typeface="adobe-garamond-pro"/>
              </a:rPr>
              <a:t>droghte</a:t>
            </a:r>
            <a:r>
              <a:rPr lang="en-US" sz="2400" dirty="0">
                <a:solidFill>
                  <a:schemeClr val="bg1"/>
                </a:solidFill>
                <a:latin typeface="adobe-garamond-pro"/>
              </a:rPr>
              <a:t> or </a:t>
            </a:r>
            <a:r>
              <a:rPr lang="en-US" sz="2400" dirty="0" err="1">
                <a:solidFill>
                  <a:schemeClr val="bg1"/>
                </a:solidFill>
                <a:latin typeface="adobe-garamond-pro"/>
              </a:rPr>
              <a:t>elles</a:t>
            </a:r>
            <a:r>
              <a:rPr lang="en-US" sz="2400" dirty="0">
                <a:solidFill>
                  <a:schemeClr val="bg1"/>
                </a:solidFill>
                <a:latin typeface="adobe-garamond-pro"/>
              </a:rPr>
              <a:t> </a:t>
            </a:r>
            <a:r>
              <a:rPr lang="en-US" sz="2400" dirty="0" err="1">
                <a:solidFill>
                  <a:schemeClr val="bg1"/>
                </a:solidFill>
                <a:latin typeface="adobe-garamond-pro"/>
              </a:rPr>
              <a:t>shoures</a:t>
            </a:r>
            <a:r>
              <a:rPr lang="en-US" sz="2400" dirty="0">
                <a:solidFill>
                  <a:schemeClr val="bg1"/>
                </a:solidFill>
                <a:latin typeface="adobe-garamond-pro"/>
              </a:rPr>
              <a:t>,</a:t>
            </a:r>
          </a:p>
          <a:p>
            <a:pPr marL="0" indent="0" fontAlgn="base">
              <a:lnSpc>
                <a:spcPct val="100000"/>
              </a:lnSpc>
              <a:buNone/>
            </a:pPr>
            <a:r>
              <a:rPr lang="en-US" sz="2400" dirty="0">
                <a:solidFill>
                  <a:schemeClr val="bg1"/>
                </a:solidFill>
                <a:latin typeface="adobe-garamond-pro"/>
              </a:rPr>
              <a:t>Or if men asked </a:t>
            </a:r>
            <a:r>
              <a:rPr lang="en-US" sz="2400" dirty="0" err="1">
                <a:solidFill>
                  <a:schemeClr val="bg1"/>
                </a:solidFill>
                <a:latin typeface="adobe-garamond-pro"/>
              </a:rPr>
              <a:t>hym</a:t>
            </a:r>
            <a:r>
              <a:rPr lang="en-US" sz="2400" dirty="0">
                <a:solidFill>
                  <a:schemeClr val="bg1"/>
                </a:solidFill>
                <a:latin typeface="adobe-garamond-pro"/>
              </a:rPr>
              <a:t> what </a:t>
            </a:r>
            <a:r>
              <a:rPr lang="en-US" sz="2400" dirty="0" err="1">
                <a:solidFill>
                  <a:schemeClr val="bg1"/>
                </a:solidFill>
                <a:latin typeface="adobe-garamond-pro"/>
              </a:rPr>
              <a:t>sholde</a:t>
            </a:r>
            <a:r>
              <a:rPr lang="en-US" sz="2400" dirty="0">
                <a:solidFill>
                  <a:schemeClr val="bg1"/>
                </a:solidFill>
                <a:latin typeface="adobe-garamond-pro"/>
              </a:rPr>
              <a:t> </a:t>
            </a:r>
            <a:r>
              <a:rPr lang="en-US" sz="2400" dirty="0" err="1">
                <a:solidFill>
                  <a:schemeClr val="bg1"/>
                </a:solidFill>
                <a:latin typeface="adobe-garamond-pro"/>
              </a:rPr>
              <a:t>bifalle</a:t>
            </a:r>
            <a:endParaRPr lang="en-US" sz="2400" dirty="0">
              <a:solidFill>
                <a:schemeClr val="bg1"/>
              </a:solidFill>
              <a:latin typeface="adobe-garamond-pro"/>
            </a:endParaRPr>
          </a:p>
          <a:p>
            <a:pPr marL="0" indent="0" fontAlgn="base">
              <a:lnSpc>
                <a:spcPct val="100000"/>
              </a:lnSpc>
              <a:buNone/>
            </a:pPr>
            <a:r>
              <a:rPr lang="en-US" sz="2400" dirty="0" smtClean="0">
                <a:solidFill>
                  <a:schemeClr val="bg1"/>
                </a:solidFill>
                <a:latin typeface="adobe-garamond-pro"/>
              </a:rPr>
              <a:t>Of </a:t>
            </a:r>
            <a:r>
              <a:rPr lang="en-US" sz="2400" dirty="0">
                <a:solidFill>
                  <a:schemeClr val="bg1"/>
                </a:solidFill>
                <a:latin typeface="adobe-garamond-pro"/>
              </a:rPr>
              <a:t>every </a:t>
            </a:r>
            <a:r>
              <a:rPr lang="en-US" sz="2400" dirty="0" err="1">
                <a:solidFill>
                  <a:schemeClr val="bg1"/>
                </a:solidFill>
                <a:latin typeface="adobe-garamond-pro"/>
              </a:rPr>
              <a:t>thyng</a:t>
            </a:r>
            <a:r>
              <a:rPr lang="en-US" sz="2400" dirty="0">
                <a:solidFill>
                  <a:schemeClr val="bg1"/>
                </a:solidFill>
                <a:latin typeface="adobe-garamond-pro"/>
              </a:rPr>
              <a:t>; I may </a:t>
            </a:r>
            <a:r>
              <a:rPr lang="en-US" sz="2400" dirty="0" err="1">
                <a:solidFill>
                  <a:schemeClr val="bg1"/>
                </a:solidFill>
                <a:latin typeface="adobe-garamond-pro"/>
              </a:rPr>
              <a:t>nat</a:t>
            </a:r>
            <a:r>
              <a:rPr lang="en-US" sz="2400" dirty="0">
                <a:solidFill>
                  <a:schemeClr val="bg1"/>
                </a:solidFill>
                <a:latin typeface="adobe-garamond-pro"/>
              </a:rPr>
              <a:t> </a:t>
            </a:r>
            <a:r>
              <a:rPr lang="en-US" sz="2400" dirty="0" err="1">
                <a:solidFill>
                  <a:schemeClr val="bg1"/>
                </a:solidFill>
                <a:latin typeface="adobe-garamond-pro"/>
              </a:rPr>
              <a:t>rekene</a:t>
            </a:r>
            <a:r>
              <a:rPr lang="en-US" sz="2400" dirty="0">
                <a:solidFill>
                  <a:schemeClr val="bg1"/>
                </a:solidFill>
                <a:latin typeface="adobe-garamond-pro"/>
              </a:rPr>
              <a:t> hem </a:t>
            </a:r>
            <a:r>
              <a:rPr lang="en-US" sz="2400" dirty="0" err="1">
                <a:solidFill>
                  <a:schemeClr val="bg1"/>
                </a:solidFill>
                <a:latin typeface="adobe-garamond-pro"/>
              </a:rPr>
              <a:t>alle</a:t>
            </a:r>
            <a:r>
              <a:rPr lang="en-US" sz="2400" dirty="0">
                <a:solidFill>
                  <a:schemeClr val="bg1"/>
                </a:solidFill>
                <a:latin typeface="adobe-garamond-pro"/>
              </a:rPr>
              <a:t>.</a:t>
            </a:r>
            <a:endParaRPr lang="en-US" sz="2400" dirty="0">
              <a:solidFill>
                <a:schemeClr val="bg1"/>
              </a:solidFill>
            </a:endParaRPr>
          </a:p>
        </p:txBody>
      </p:sp>
      <p:pic>
        <p:nvPicPr>
          <p:cNvPr id="3074" name="Picture 2" descr="Image result for canterbury tales miller t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6872" y="1205057"/>
            <a:ext cx="4371687" cy="4201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02941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32</TotalTime>
  <Words>870</Words>
  <Application>Microsoft Office PowerPoint</Application>
  <PresentationFormat>Widescreen</PresentationFormat>
  <Paragraphs>119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adobe-garamond-pro</vt:lpstr>
      <vt:lpstr>Arial</vt:lpstr>
      <vt:lpstr>Gill Sans MT</vt:lpstr>
      <vt:lpstr>Impact</vt:lpstr>
      <vt:lpstr>Badge</vt:lpstr>
      <vt:lpstr>early British literature</vt:lpstr>
      <vt:lpstr>What is British literature?</vt:lpstr>
      <vt:lpstr>Periods of British literature</vt:lpstr>
      <vt:lpstr>Periods of British literature</vt:lpstr>
      <vt:lpstr>Importance of the bible</vt:lpstr>
      <vt:lpstr>Anglo-Saxon / old English lit</vt:lpstr>
      <vt:lpstr>Anglo-Saxon / old English lit</vt:lpstr>
      <vt:lpstr>Medieval period / middle English</vt:lpstr>
      <vt:lpstr>Medieval period / middle English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British literature</dc:title>
  <dc:creator>Brandon Schock</dc:creator>
  <cp:lastModifiedBy>Brandon Schock</cp:lastModifiedBy>
  <cp:revision>5</cp:revision>
  <dcterms:created xsi:type="dcterms:W3CDTF">2019-08-08T20:53:24Z</dcterms:created>
  <dcterms:modified xsi:type="dcterms:W3CDTF">2019-08-08T21:25:33Z</dcterms:modified>
</cp:coreProperties>
</file>