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33" r:id="rId1"/>
  </p:sldMasterIdLst>
  <p:sldIdLst>
    <p:sldId id="256" r:id="rId2"/>
    <p:sldId id="264" r:id="rId3"/>
    <p:sldId id="265" r:id="rId4"/>
    <p:sldId id="259" r:id="rId5"/>
    <p:sldId id="260" r:id="rId6"/>
    <p:sldId id="261" r:id="rId7"/>
    <p:sldId id="266" r:id="rId8"/>
    <p:sldId id="262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0588" autoAdjust="0"/>
    <p:restoredTop sz="94660"/>
  </p:normalViewPr>
  <p:slideViewPr>
    <p:cSldViewPr snapToGrid="0">
      <p:cViewPr varScale="1">
        <p:scale>
          <a:sx n="103" d="100"/>
          <a:sy n="103" d="100"/>
        </p:scale>
        <p:origin x="138" y="4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0B3F0-A9BC-48CE-8EB6-ECE965069900}" type="datetimeFigureOut">
              <a:rPr lang="en-US" smtClean="0"/>
              <a:pPr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87664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F9FFFF-3106-4DDB-AA62-0C80862170D6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91905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DA38B7-AE95-4DC8-9A51-7A71F545B098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0171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F1EC2B-8188-4AC2-9F0D-8D09C51D505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3117863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2B75E-944F-430B-BE5F-C69FA8823C04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08370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E0DC7-7F53-471C-A711-B3DA6F2535F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88300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1F4C9D-4618-451D-80C1-6A376BB42AB4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7005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D2318-CE40-42F6-962A-4C6D6CF697DB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0147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0C476AC1-EB7F-4BEF-90D9-5764B50DAF8A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98998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20712A-F861-4AB0-A754-4F5A2033CD4B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048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4507B7-F2DC-4B2C-B14D-58A9766807A2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8729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A483D-5CB4-4842-8F2F-05D5276ACF63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68516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CE32E-9DC0-47C8-A657-48F5C3E4A10B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24557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DF5C0D-8C3A-4771-A43D-83937FC700D4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03D2D6-FCC2-425A-A4A7-8058E8C01CB1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8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CF2683-E6E7-4CC3-9EEE-7854DD4F3545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6021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20F81-B39D-4CBB-8BF3-5D6E395D0F72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432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4B320A-89BA-47B2-A525-92E8D10B06E4}" type="datetimeFigureOut">
              <a:rPr lang="en-US" smtClean="0"/>
              <a:t>3/19/2019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208176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34" r:id="rId1"/>
    <p:sldLayoutId id="2147483835" r:id="rId2"/>
    <p:sldLayoutId id="2147483836" r:id="rId3"/>
    <p:sldLayoutId id="2147483837" r:id="rId4"/>
    <p:sldLayoutId id="2147483838" r:id="rId5"/>
    <p:sldLayoutId id="2147483839" r:id="rId6"/>
    <p:sldLayoutId id="2147483840" r:id="rId7"/>
    <p:sldLayoutId id="2147483841" r:id="rId8"/>
    <p:sldLayoutId id="2147483842" r:id="rId9"/>
    <p:sldLayoutId id="2147483843" r:id="rId10"/>
    <p:sldLayoutId id="2147483844" r:id="rId11"/>
    <p:sldLayoutId id="2147483845" r:id="rId12"/>
    <p:sldLayoutId id="2147483846" r:id="rId13"/>
    <p:sldLayoutId id="2147483847" r:id="rId14"/>
    <p:sldLayoutId id="2147483848" r:id="rId15"/>
    <p:sldLayoutId id="2147483849" r:id="rId16"/>
    <p:sldLayoutId id="2147483850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implypsychology.org/Sig60mund-Freud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212576-6604-4A22-A113-E854DBCB14F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0322" y="2742465"/>
            <a:ext cx="8144134" cy="1373070"/>
          </a:xfrm>
        </p:spPr>
        <p:txBody>
          <a:bodyPr/>
          <a:lstStyle/>
          <a:p>
            <a:r>
              <a:rPr lang="en-US" i="1" dirty="0"/>
              <a:t>It</a:t>
            </a:r>
            <a:r>
              <a:rPr lang="en-US" dirty="0"/>
              <a:t> and the Human Condition</a:t>
            </a:r>
            <a:endParaRPr lang="en-US" i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29C3791-E31B-4B20-A6EF-369A8FB7D89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1866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56384A-9129-4452-9893-1085DE408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</p:spPr>
        <p:txBody>
          <a:bodyPr/>
          <a:lstStyle/>
          <a:p>
            <a:r>
              <a:rPr lang="en-US" dirty="0"/>
              <a:t>Overview (1/2)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9CD5378-11D0-4188-8529-D62A3F6DB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2" y="2336873"/>
            <a:ext cx="9418420" cy="4104268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Set in October 1988 in Derry, Maine</a:t>
            </a:r>
          </a:p>
          <a:p>
            <a:r>
              <a:rPr lang="en-US" dirty="0"/>
              <a:t>Georgie and IT</a:t>
            </a:r>
          </a:p>
          <a:p>
            <a:r>
              <a:rPr lang="en-US" dirty="0"/>
              <a:t>Ben, Stan, Eddie, Richie and Bill band together </a:t>
            </a:r>
          </a:p>
          <a:p>
            <a:pPr lvl="1"/>
            <a:r>
              <a:rPr lang="en-US" dirty="0"/>
              <a:t>Believes Georgie is still alive – search in the Barrens</a:t>
            </a:r>
          </a:p>
          <a:p>
            <a:r>
              <a:rPr lang="en-US" dirty="0"/>
              <a:t>Mike and Bev join the group</a:t>
            </a:r>
          </a:p>
          <a:p>
            <a:r>
              <a:rPr lang="en-US" dirty="0"/>
              <a:t>Each has seen IT in their own way</a:t>
            </a:r>
          </a:p>
          <a:p>
            <a:pPr lvl="1"/>
            <a:r>
              <a:rPr lang="en-US" dirty="0"/>
              <a:t>Headless boys, fountains of blood, the rotting man (leper), </a:t>
            </a:r>
          </a:p>
          <a:p>
            <a:pPr marL="457200" lvl="1" indent="0">
              <a:buNone/>
            </a:pPr>
            <a:r>
              <a:rPr lang="en-US" dirty="0"/>
              <a:t>   the flute lady, Mike’s parents, and Georgie’s ghost</a:t>
            </a:r>
          </a:p>
          <a:p>
            <a:r>
              <a:rPr lang="en-US" dirty="0"/>
              <a:t>IT reappears every 27 years</a:t>
            </a:r>
          </a:p>
          <a:p>
            <a:r>
              <a:rPr lang="en-US" dirty="0"/>
              <a:t>Each confrontation, he isolates and terrifies them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xmlns="" id="{E7E48A0D-E666-40B2-BF81-D2BCEFA8523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7820" y="-52819"/>
            <a:ext cx="3853451" cy="2624576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xmlns="" id="{4AEAC5F1-A1C2-457D-8C23-AC4C6AD0042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39" r="14401"/>
          <a:stretch/>
        </p:blipFill>
        <p:spPr>
          <a:xfrm>
            <a:off x="8357820" y="2571757"/>
            <a:ext cx="3834180" cy="2341256"/>
          </a:xfrm>
          <a:prstGeom prst="rect">
            <a:avLst/>
          </a:prstGeom>
        </p:spPr>
      </p:pic>
      <p:pic>
        <p:nvPicPr>
          <p:cNvPr id="35" name="Picture 34">
            <a:extLst>
              <a:ext uri="{FF2B5EF4-FFF2-40B4-BE49-F238E27FC236}">
                <a16:creationId xmlns:a16="http://schemas.microsoft.com/office/drawing/2014/main" xmlns="" id="{815894AD-6E44-4050-A960-C02235486DF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763" r="7583"/>
          <a:stretch/>
        </p:blipFill>
        <p:spPr>
          <a:xfrm>
            <a:off x="8367456" y="4802433"/>
            <a:ext cx="3834180" cy="2141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0583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8C50BC5-AC27-4A87-B9C9-EE7F3E3D06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 (2/2)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422CE81-307F-4415-992A-B5B2465B44B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4184952"/>
          </a:xfrm>
        </p:spPr>
        <p:txBody>
          <a:bodyPr>
            <a:normAutofit/>
          </a:bodyPr>
          <a:lstStyle/>
          <a:p>
            <a:r>
              <a:rPr lang="en-US" sz="2800" dirty="0"/>
              <a:t>Group splits after first confrontation with IT</a:t>
            </a:r>
          </a:p>
          <a:p>
            <a:pPr lvl="1"/>
            <a:r>
              <a:rPr lang="en-US" sz="2400" dirty="0"/>
              <a:t>Abandoned house, broken arm, impaled</a:t>
            </a:r>
          </a:p>
          <a:p>
            <a:r>
              <a:rPr lang="en-US" sz="2800" dirty="0"/>
              <a:t>Beverly confronts father, gets kidnapped </a:t>
            </a:r>
          </a:p>
          <a:p>
            <a:pPr lvl="1"/>
            <a:r>
              <a:rPr lang="en-US" sz="2400" dirty="0"/>
              <a:t>Group joins together to rescue her</a:t>
            </a:r>
          </a:p>
          <a:p>
            <a:r>
              <a:rPr lang="en-US" sz="2800" dirty="0"/>
              <a:t>The group goes into sewers through well</a:t>
            </a:r>
          </a:p>
          <a:p>
            <a:r>
              <a:rPr lang="en-US" sz="2800" dirty="0"/>
              <a:t>Pennywise holds Bill hostage</a:t>
            </a:r>
          </a:p>
          <a:p>
            <a:pPr lvl="1"/>
            <a:r>
              <a:rPr lang="en-US" sz="2400" dirty="0"/>
              <a:t> Will spare children if they let him keep Bill</a:t>
            </a:r>
          </a:p>
          <a:p>
            <a:pPr lvl="2"/>
            <a:r>
              <a:rPr lang="en-US" sz="2000" dirty="0"/>
              <a:t>Kids refuse, overcome their fears, defeat IT, the</a:t>
            </a:r>
          </a:p>
          <a:p>
            <a:pPr marL="914400" lvl="2" indent="0">
              <a:buNone/>
            </a:pPr>
            <a:r>
              <a:rPr lang="en-US" sz="2000" dirty="0"/>
              <a:t>   beast retreats, and the kids make their promise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008546A9-35BF-4E22-B6A1-8DB521BBE0A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2800"/>
          <a:stretch/>
        </p:blipFill>
        <p:spPr>
          <a:xfrm>
            <a:off x="8377092" y="2336873"/>
            <a:ext cx="3814908" cy="2043159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2FC1E90F-3ACF-4F43-BDEA-C248E4B2B24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140" r="10689" b="7934"/>
          <a:stretch/>
        </p:blipFill>
        <p:spPr>
          <a:xfrm>
            <a:off x="8377092" y="4244508"/>
            <a:ext cx="3834179" cy="262457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580DC697-E6BF-4E27-8312-EBEDF6BCFFB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1391" t="15901" r="-437" b="20390"/>
          <a:stretch/>
        </p:blipFill>
        <p:spPr>
          <a:xfrm>
            <a:off x="8377092" y="0"/>
            <a:ext cx="3911332" cy="2344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8816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D5FA4F7-CB7C-496D-9D97-E6C97E106F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</a:t>
            </a:r>
            <a:r>
              <a:rPr lang="en-US" i="1" dirty="0"/>
              <a:t>It </a:t>
            </a:r>
            <a:r>
              <a:rPr lang="en-US" dirty="0"/>
              <a:t>says about human life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82CEBA5-A96B-48C7-B594-CF42B38754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9613861" cy="3983245"/>
          </a:xfrm>
        </p:spPr>
        <p:txBody>
          <a:bodyPr>
            <a:normAutofit/>
          </a:bodyPr>
          <a:lstStyle/>
          <a:p>
            <a:r>
              <a:rPr lang="en-US" sz="2800" dirty="0"/>
              <a:t>Traumatic experiences = repression</a:t>
            </a:r>
          </a:p>
          <a:p>
            <a:pPr lvl="1"/>
            <a:r>
              <a:rPr lang="en-US" sz="2400" dirty="0"/>
              <a:t>IT uses repressed fears to attack and weaken children</a:t>
            </a:r>
          </a:p>
          <a:p>
            <a:r>
              <a:rPr lang="en-US" sz="2800" dirty="0"/>
              <a:t>Fear dominates our behaviors on simple and extreme levels</a:t>
            </a:r>
          </a:p>
          <a:p>
            <a:pPr lvl="1"/>
            <a:r>
              <a:rPr lang="en-US" sz="2400" dirty="0"/>
              <a:t>Simple – Avoiding the house on Neibolt street</a:t>
            </a:r>
          </a:p>
          <a:p>
            <a:pPr lvl="1"/>
            <a:r>
              <a:rPr lang="en-US" sz="2400" dirty="0"/>
              <a:t>Extreme – Causes Eddie to have asthma attacks</a:t>
            </a:r>
          </a:p>
          <a:p>
            <a:r>
              <a:rPr lang="en-US" sz="2800" dirty="0"/>
              <a:t>Fear lies at the root of most of our problems</a:t>
            </a:r>
          </a:p>
          <a:p>
            <a:r>
              <a:rPr lang="en-US" sz="2800" dirty="0"/>
              <a:t>Conquering our fear = incredible strength and power</a:t>
            </a:r>
          </a:p>
        </p:txBody>
      </p:sp>
    </p:spTree>
    <p:extLst>
      <p:ext uri="{BB962C8B-B14F-4D97-AF65-F5344CB8AC3E}">
        <p14:creationId xmlns:p14="http://schemas.microsoft.com/office/powerpoint/2010/main" val="2844674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E62F402-CFE1-480E-AB66-6E75BB3E2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Comparing </a:t>
            </a:r>
            <a:r>
              <a:rPr lang="en-US" i="1" dirty="0"/>
              <a:t>It </a:t>
            </a:r>
            <a:r>
              <a:rPr lang="en-US" dirty="0"/>
              <a:t>to </a:t>
            </a:r>
            <a:r>
              <a:rPr lang="en-US" i="1" dirty="0"/>
              <a:t>To Kill A Mockingbird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5E2E9B7-9FC2-4E0D-8BFE-F2C2E28ED4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9613861" cy="4198398"/>
          </a:xfrm>
        </p:spPr>
        <p:txBody>
          <a:bodyPr>
            <a:normAutofit/>
          </a:bodyPr>
          <a:lstStyle/>
          <a:p>
            <a:r>
              <a:rPr lang="en-US" sz="2800" dirty="0"/>
              <a:t>Groups of children (related and friends) come </a:t>
            </a:r>
          </a:p>
          <a:p>
            <a:pPr marL="0" indent="0">
              <a:buNone/>
            </a:pPr>
            <a:r>
              <a:rPr lang="en-US" sz="2800" dirty="0"/>
              <a:t>  together to overcome a fear</a:t>
            </a:r>
          </a:p>
          <a:p>
            <a:r>
              <a:rPr lang="en-US" sz="2800" dirty="0"/>
              <a:t>Fear controls their lives throughout the story</a:t>
            </a:r>
          </a:p>
          <a:p>
            <a:r>
              <a:rPr lang="en-US" sz="2800" dirty="0"/>
              <a:t>Both groups overcome their fear of the monster</a:t>
            </a:r>
          </a:p>
          <a:p>
            <a:pPr lvl="1"/>
            <a:r>
              <a:rPr lang="en-US" sz="2400" i="1" dirty="0"/>
              <a:t>It</a:t>
            </a:r>
            <a:r>
              <a:rPr lang="en-US" sz="2400" dirty="0"/>
              <a:t> = overcome and conquer the beast</a:t>
            </a:r>
          </a:p>
          <a:p>
            <a:pPr lvl="2"/>
            <a:r>
              <a:rPr lang="en-US" sz="2000" dirty="0"/>
              <a:t>Kids win, get Bev back, and get over their repressed fears</a:t>
            </a:r>
          </a:p>
          <a:p>
            <a:pPr lvl="1"/>
            <a:r>
              <a:rPr lang="en-US" sz="2400" i="1" dirty="0"/>
              <a:t>TKAM</a:t>
            </a:r>
            <a:r>
              <a:rPr lang="en-US" sz="2400" dirty="0"/>
              <a:t> = overcome and see everything from the Boo’s perspective</a:t>
            </a:r>
          </a:p>
          <a:p>
            <a:pPr lvl="2"/>
            <a:r>
              <a:rPr lang="en-US" sz="2000" dirty="0"/>
              <a:t>After being saved, Scout and Jem overcome their fear and </a:t>
            </a:r>
          </a:p>
          <a:p>
            <a:pPr marL="914400" lvl="2" indent="0">
              <a:buNone/>
            </a:pPr>
            <a:r>
              <a:rPr lang="en-US" sz="2000" dirty="0"/>
              <a:t>   grow to like Boo</a:t>
            </a:r>
          </a:p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FC087BF6-7D95-4E7C-B6BC-4CAAB8BEE0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68814" y="2553520"/>
            <a:ext cx="3023186" cy="22717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0CAD903B-2C7C-40F6-B4D1-E582A28441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68814" y="4825228"/>
            <a:ext cx="3117316" cy="2076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347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7C7F8C9-A636-402C-9B92-85A4877EE7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8274" y="753228"/>
            <a:ext cx="9983197" cy="1080938"/>
          </a:xfrm>
        </p:spPr>
        <p:txBody>
          <a:bodyPr/>
          <a:lstStyle/>
          <a:p>
            <a:r>
              <a:rPr lang="en-US" i="1" dirty="0"/>
              <a:t>It, </a:t>
            </a:r>
            <a:r>
              <a:rPr lang="en-US" dirty="0"/>
              <a:t>Sigmund Freud, and the aspect of fear (1/2)</a:t>
            </a:r>
            <a:endParaRPr lang="en-US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EFAC328-3585-4E75-BC62-CB693B06F0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3"/>
            <a:ext cx="10252138" cy="3902562"/>
          </a:xfrm>
        </p:spPr>
        <p:txBody>
          <a:bodyPr>
            <a:normAutofit/>
          </a:bodyPr>
          <a:lstStyle/>
          <a:p>
            <a:r>
              <a:rPr lang="en-US" sz="2800" dirty="0"/>
              <a:t>Our behaviors and actions when in a state of fear are caused by our Id</a:t>
            </a:r>
          </a:p>
          <a:p>
            <a:r>
              <a:rPr lang="en-US" sz="2800" dirty="0"/>
              <a:t>Repression is an unconscious mechanism</a:t>
            </a:r>
          </a:p>
          <a:p>
            <a:pPr lvl="1"/>
            <a:r>
              <a:rPr lang="en-US" sz="2400" dirty="0"/>
              <a:t>Employed by the ego as a form of protection against threatening/disturbing thoughts</a:t>
            </a:r>
          </a:p>
          <a:p>
            <a:pPr lvl="1"/>
            <a:r>
              <a:rPr lang="en-US" sz="2400" dirty="0"/>
              <a:t>Causes us to forget traumatic things in our lives</a:t>
            </a:r>
          </a:p>
          <a:p>
            <a:pPr lvl="2"/>
            <a:r>
              <a:rPr lang="en-US" sz="2200" dirty="0"/>
              <a:t>Mike and his parents, Eddie and the rotting man (leper), etc.</a:t>
            </a:r>
          </a:p>
          <a:p>
            <a:r>
              <a:rPr lang="en-US" sz="2800" dirty="0"/>
              <a:t>Physical symptoms caused by repressed trauma</a:t>
            </a:r>
          </a:p>
          <a:p>
            <a:pPr lvl="1"/>
            <a:r>
              <a:rPr lang="en-US" sz="2400" dirty="0"/>
              <a:t>Eddie’s asthma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07889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BE72367-1A7A-4538-94FF-0023B09C0B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8903" y="753227"/>
            <a:ext cx="9962568" cy="1080938"/>
          </a:xfrm>
        </p:spPr>
        <p:txBody>
          <a:bodyPr/>
          <a:lstStyle/>
          <a:p>
            <a:r>
              <a:rPr lang="en-US" i="1" dirty="0"/>
              <a:t>It</a:t>
            </a:r>
            <a:r>
              <a:rPr lang="en-US" dirty="0"/>
              <a:t>, Jacques Lacan, and the aspect of fear (2/2)</a:t>
            </a:r>
            <a:endParaRPr lang="en-US" i="1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xmlns="" id="{BA5495DD-AEEB-4CB0-8BB5-910CAB45E4F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857255" cy="3983245"/>
          </a:xfrm>
        </p:spPr>
        <p:txBody>
          <a:bodyPr>
            <a:normAutofit/>
          </a:bodyPr>
          <a:lstStyle/>
          <a:p>
            <a:r>
              <a:rPr lang="en-US" sz="2800" dirty="0"/>
              <a:t>Fear of the Real</a:t>
            </a:r>
          </a:p>
          <a:p>
            <a:pPr lvl="1"/>
            <a:r>
              <a:rPr lang="en-US" sz="2400" dirty="0"/>
              <a:t>The Real = something that cannot be expressed in words</a:t>
            </a:r>
          </a:p>
          <a:p>
            <a:r>
              <a:rPr lang="en-US" sz="2800" dirty="0"/>
              <a:t>Experiences in the children’s lives force them to create a phobic object to fill the void</a:t>
            </a:r>
          </a:p>
          <a:p>
            <a:pPr lvl="1"/>
            <a:r>
              <a:rPr lang="en-US" sz="2400" dirty="0"/>
              <a:t>Bev’s abuse, Eddie’s mother, Mike’s parents, etc. = Pennywise</a:t>
            </a:r>
          </a:p>
          <a:p>
            <a:r>
              <a:rPr lang="en-US" sz="2800" dirty="0"/>
              <a:t>There’s a need to express this fear of the Real, but can be difficult because of how indescribable the Real is</a:t>
            </a:r>
          </a:p>
          <a:p>
            <a:pPr lvl="1"/>
            <a:r>
              <a:rPr lang="en-US" sz="2400" dirty="0"/>
              <a:t>Pennywise is a physical object symbolic of the Real that can reflect the unconscious fear the children can’t put into words. </a:t>
            </a:r>
          </a:p>
        </p:txBody>
      </p:sp>
    </p:spTree>
    <p:extLst>
      <p:ext uri="{BB962C8B-B14F-4D97-AF65-F5344CB8AC3E}">
        <p14:creationId xmlns:p14="http://schemas.microsoft.com/office/powerpoint/2010/main" val="2696347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1A15DE8-40E1-4ED2-8B7F-EB2BE22172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My thoughts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32DCFB2-CAE4-4D43-AA0A-FE1D39B587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I agree with how </a:t>
            </a:r>
            <a:r>
              <a:rPr lang="en-US" sz="2800" i="1" dirty="0"/>
              <a:t>It</a:t>
            </a:r>
            <a:r>
              <a:rPr lang="en-US" sz="2800" dirty="0"/>
              <a:t> portrays fear </a:t>
            </a:r>
          </a:p>
          <a:p>
            <a:r>
              <a:rPr lang="en-US" sz="2800" dirty="0"/>
              <a:t>Fear is rooted in every aspect of our life</a:t>
            </a:r>
          </a:p>
          <a:p>
            <a:pPr lvl="1"/>
            <a:r>
              <a:rPr lang="en-US" sz="2400" dirty="0"/>
              <a:t>Control it or it will control you</a:t>
            </a:r>
          </a:p>
          <a:p>
            <a:r>
              <a:rPr lang="en-US" sz="2800" dirty="0"/>
              <a:t>Fear is an emotion that must be expressed</a:t>
            </a:r>
          </a:p>
          <a:p>
            <a:pPr lvl="1"/>
            <a:r>
              <a:rPr lang="en-US" sz="2400" dirty="0"/>
              <a:t>Expressing these emotions can be healthy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6827025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487A658-84DB-4E1C-A115-82B8C6015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069646C-BDDC-46D0-8794-6CC22D0627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/>
              <a:t>Muschietti, Andy, director. </a:t>
            </a:r>
            <a:r>
              <a:rPr lang="en-US" sz="2800" i="1" dirty="0"/>
              <a:t>It.</a:t>
            </a:r>
            <a:r>
              <a:rPr lang="en-US" sz="2800" dirty="0"/>
              <a:t> Warner Bros., 2017.</a:t>
            </a:r>
          </a:p>
          <a:p>
            <a:r>
              <a:rPr lang="en-US" sz="2800" dirty="0"/>
              <a:t>Lee, Harper.</a:t>
            </a:r>
            <a:r>
              <a:rPr lang="en-US" sz="2800" i="1" dirty="0"/>
              <a:t> To Kill A Mockingbird. </a:t>
            </a:r>
            <a:r>
              <a:rPr lang="en-US" sz="2800" dirty="0"/>
              <a:t>Hachette, 1960. 	1982.</a:t>
            </a:r>
          </a:p>
          <a:p>
            <a:r>
              <a:rPr lang="en-US" sz="2800" dirty="0"/>
              <a:t>McLeod, S. A. “Sigmund Freud.” </a:t>
            </a:r>
            <a:r>
              <a:rPr lang="en-US" sz="2800" i="1" dirty="0"/>
              <a:t>Simply Psychology. </a:t>
            </a:r>
            <a:r>
              <a:rPr lang="en-US" sz="2800" dirty="0"/>
              <a:t>N.p., 	n.d., </a:t>
            </a:r>
            <a:r>
              <a:rPr lang="en-US" sz="2800" dirty="0">
                <a:hlinkClick r:id="rId2"/>
              </a:rPr>
              <a:t>www.simplypsychology.org/Sig60mund- </a:t>
            </a:r>
            <a:r>
              <a:rPr lang="en-US" sz="2800" dirty="0"/>
              <a:t>	</a:t>
            </a:r>
            <a:r>
              <a:rPr lang="en-US" sz="2800" dirty="0">
                <a:hlinkClick r:id="rId2"/>
              </a:rPr>
              <a:t>Freud.html</a:t>
            </a:r>
            <a:r>
              <a:rPr lang="en-US" sz="2800" dirty="0"/>
              <a:t>. Accessed 2 May 2018.</a:t>
            </a:r>
          </a:p>
        </p:txBody>
      </p:sp>
    </p:spTree>
    <p:extLst>
      <p:ext uri="{BB962C8B-B14F-4D97-AF65-F5344CB8AC3E}">
        <p14:creationId xmlns:p14="http://schemas.microsoft.com/office/powerpoint/2010/main" val="2809272036"/>
      </p:ext>
    </p:extLst>
  </p:cSld>
  <p:clrMapOvr>
    <a:masterClrMapping/>
  </p:clrMapOvr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0CBE056-4EF4-4D92-969E-947779DA7A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TM04033917[[fn=Berlin]]</Template>
  <TotalTime>12076</TotalTime>
  <Words>553</Words>
  <Application>Microsoft Office PowerPoint</Application>
  <PresentationFormat>Widescreen</PresentationFormat>
  <Paragraphs>65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2" baseType="lpstr">
      <vt:lpstr>Arial</vt:lpstr>
      <vt:lpstr>Trebuchet MS</vt:lpstr>
      <vt:lpstr>Berlin</vt:lpstr>
      <vt:lpstr>It and the Human Condition</vt:lpstr>
      <vt:lpstr>Overview (1/2)</vt:lpstr>
      <vt:lpstr>Overview (2/2)</vt:lpstr>
      <vt:lpstr>What It says about human life</vt:lpstr>
      <vt:lpstr>Comparing It to To Kill A Mockingbird</vt:lpstr>
      <vt:lpstr>It, Sigmund Freud, and the aspect of fear (1/2)</vt:lpstr>
      <vt:lpstr>It, Jacques Lacan, and the aspect of fear (2/2)</vt:lpstr>
      <vt:lpstr>My thoughts</vt:lpstr>
      <vt:lpstr>Works Cited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 and the “human condition”</dc:title>
  <dc:creator>Belle Bernhardt</dc:creator>
  <cp:lastModifiedBy>Brandon Schock</cp:lastModifiedBy>
  <cp:revision>42</cp:revision>
  <dcterms:created xsi:type="dcterms:W3CDTF">2018-04-24T02:16:35Z</dcterms:created>
  <dcterms:modified xsi:type="dcterms:W3CDTF">2019-03-19T18:44:21Z</dcterms:modified>
</cp:coreProperties>
</file>