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5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4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86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3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3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1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6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4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4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7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4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1714F7-BBF3-4EDF-A308-EF6636AAA01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2CA0CE-7250-4C95-9DC0-2524DF2E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Allegories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Imagine an iceberg…</a:t>
            </a:r>
          </a:p>
          <a:p>
            <a:r>
              <a:rPr lang="en-US" dirty="0"/>
              <a:t>h</a:t>
            </a:r>
            <a:r>
              <a:rPr lang="en-US" dirty="0" smtClean="0"/>
              <a:t>ow it looks one way at the top</a:t>
            </a:r>
          </a:p>
          <a:p>
            <a:r>
              <a:rPr lang="en-US" dirty="0"/>
              <a:t>a</a:t>
            </a:r>
            <a:r>
              <a:rPr lang="en-US" dirty="0" smtClean="0"/>
              <a:t>nd so much greater beneath the surface.</a:t>
            </a:r>
          </a:p>
        </p:txBody>
      </p:sp>
    </p:spTree>
    <p:extLst>
      <p:ext uri="{BB962C8B-B14F-4D97-AF65-F5344CB8AC3E}">
        <p14:creationId xmlns:p14="http://schemas.microsoft.com/office/powerpoint/2010/main" val="6353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Metaphors, fables, and 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Metaphor: When you say something </a:t>
            </a:r>
            <a:r>
              <a:rPr lang="en-US" b="1" dirty="0" smtClean="0"/>
              <a:t>is </a:t>
            </a:r>
            <a:r>
              <a:rPr lang="en-US" dirty="0" smtClean="0"/>
              <a:t>something else, when it’s not literally</a:t>
            </a:r>
          </a:p>
          <a:p>
            <a:pPr lvl="1"/>
            <a:r>
              <a:rPr lang="en-US" dirty="0" smtClean="0"/>
              <a:t>“Life is a highway”</a:t>
            </a:r>
          </a:p>
          <a:p>
            <a:pPr lvl="1"/>
            <a:r>
              <a:rPr lang="en-US" dirty="0"/>
              <a:t>The cake metaphor from </a:t>
            </a:r>
            <a:r>
              <a:rPr lang="en-US" i="1" dirty="0"/>
              <a:t>Touching Spirit </a:t>
            </a:r>
            <a:r>
              <a:rPr lang="en-US" i="1" dirty="0" smtClean="0"/>
              <a:t>Bear</a:t>
            </a:r>
            <a:endParaRPr lang="en-US" dirty="0" smtClean="0"/>
          </a:p>
          <a:p>
            <a:r>
              <a:rPr lang="en-US" dirty="0" smtClean="0"/>
              <a:t>Fable: A short story, typically with animals as characters, conveying a moral</a:t>
            </a:r>
          </a:p>
          <a:p>
            <a:r>
              <a:rPr lang="en-US" dirty="0" smtClean="0"/>
              <a:t>Parable: A simple story used to illustrate a moral/spiritual lesson (esp. the Bible)</a:t>
            </a:r>
          </a:p>
          <a:p>
            <a:r>
              <a:rPr lang="en-US" dirty="0"/>
              <a:t>M</a:t>
            </a:r>
            <a:r>
              <a:rPr lang="en-US" dirty="0" smtClean="0"/>
              <a:t>etaphors and parables are closely related to allegory, and in many cases they mean the same 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4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Allegory: A story, poem, or picture that can be interpreted to reveal a hidden meaning, typically a moral or political one</a:t>
            </a:r>
          </a:p>
          <a:p>
            <a:r>
              <a:rPr lang="en-US" dirty="0" smtClean="0"/>
              <a:t>In other words, an allegory is something that appears to be one thing </a:t>
            </a:r>
            <a:r>
              <a:rPr lang="en-US" b="1" dirty="0" smtClean="0"/>
              <a:t>on the surface </a:t>
            </a:r>
            <a:r>
              <a:rPr lang="en-US" dirty="0" smtClean="0"/>
              <a:t>(or literally) but also clearly represents </a:t>
            </a:r>
            <a:r>
              <a:rPr lang="en-US" b="1" dirty="0" smtClean="0"/>
              <a:t>something political/religious/moral </a:t>
            </a:r>
            <a:r>
              <a:rPr lang="en-US" dirty="0" smtClean="0"/>
              <a:t>underneath the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Aesop’s Fables and Dr. Seuss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Aesop’s Fables</a:t>
            </a:r>
          </a:p>
          <a:p>
            <a:pPr lvl="1"/>
            <a:r>
              <a:rPr lang="en-US" dirty="0" smtClean="0"/>
              <a:t>Tortoise and the Hare</a:t>
            </a:r>
          </a:p>
          <a:p>
            <a:pPr lvl="1"/>
            <a:r>
              <a:rPr lang="en-US" dirty="0" smtClean="0"/>
              <a:t>The Ant and the Grasshopper (aka </a:t>
            </a:r>
            <a:r>
              <a:rPr lang="en-US" i="1" dirty="0" smtClean="0"/>
              <a:t>Bug’s Life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Dr. Seuss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Sneetches</a:t>
            </a:r>
            <a:endParaRPr lang="en-US" dirty="0" smtClean="0"/>
          </a:p>
          <a:p>
            <a:pPr lvl="1"/>
            <a:r>
              <a:rPr lang="en-US" dirty="0" err="1" smtClean="0"/>
              <a:t>Yertle</a:t>
            </a:r>
            <a:r>
              <a:rPr lang="en-US" dirty="0" smtClean="0"/>
              <a:t> the Turtle</a:t>
            </a:r>
            <a:endParaRPr lang="en-US" dirty="0"/>
          </a:p>
        </p:txBody>
      </p:sp>
      <p:pic>
        <p:nvPicPr>
          <p:cNvPr id="3074" name="Picture 2" descr="Image result for the sneet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1" y="3967527"/>
            <a:ext cx="2127488" cy="22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xtramileja.com/wp-content/uploads/2016/07/Tortoise-and-the-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77" y="3126652"/>
            <a:ext cx="4191336" cy="21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5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rdalicious.com.au/wp-content/uploads/2014/09/Dr-Seuss-Yertle-the-Turtle-Banned-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97" y="681789"/>
            <a:ext cx="8218404" cy="57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7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Parables in the New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Parable of the Sower</a:t>
            </a:r>
          </a:p>
          <a:p>
            <a:r>
              <a:rPr lang="en-US" dirty="0" smtClean="0"/>
              <a:t>Good Samaritan</a:t>
            </a:r>
          </a:p>
          <a:p>
            <a:r>
              <a:rPr lang="en-US" dirty="0" smtClean="0"/>
              <a:t>Wise and Foolish Builder</a:t>
            </a:r>
          </a:p>
          <a:p>
            <a:r>
              <a:rPr lang="en-US" dirty="0" smtClean="0"/>
              <a:t>Prodigal Son</a:t>
            </a:r>
          </a:p>
        </p:txBody>
      </p:sp>
      <p:pic>
        <p:nvPicPr>
          <p:cNvPr id="1026" name="Picture 2" descr="http://catjuggling.com/wp-content/uploads/2013/08/parable-of-s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56" y="2556932"/>
            <a:ext cx="2839453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tjuggling.com/wp-content/uploads/2013/08/parable-of-s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2643" y="-5480903"/>
            <a:ext cx="300898" cy="3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c/c0/Pompeo_Batoni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95" y="2556932"/>
            <a:ext cx="2554702" cy="35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i="1" dirty="0" smtClean="0"/>
              <a:t>The Chronicles of Narnia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6076946" cy="3318936"/>
          </a:xfrm>
        </p:spPr>
        <p:txBody>
          <a:bodyPr/>
          <a:lstStyle/>
          <a:p>
            <a:r>
              <a:rPr lang="en-US" i="1" dirty="0" smtClean="0"/>
              <a:t>The Chronicles of Narnia </a:t>
            </a:r>
            <a:r>
              <a:rPr lang="en-US" dirty="0" smtClean="0"/>
              <a:t>is a giant allegory for Christianity</a:t>
            </a:r>
          </a:p>
          <a:p>
            <a:pPr lvl="1"/>
            <a:r>
              <a:rPr lang="en-US" i="1" dirty="0" smtClean="0"/>
              <a:t>The Lion, the Witch, and the Wardrobe </a:t>
            </a:r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book) describes </a:t>
            </a:r>
            <a:r>
              <a:rPr lang="en-US" dirty="0" err="1" smtClean="0"/>
              <a:t>Aslan’s</a:t>
            </a:r>
            <a:r>
              <a:rPr lang="en-US" dirty="0" smtClean="0"/>
              <a:t> death and resurrection</a:t>
            </a:r>
          </a:p>
          <a:p>
            <a:pPr lvl="1"/>
            <a:r>
              <a:rPr lang="en-US" i="1" dirty="0" smtClean="0"/>
              <a:t>The Last Battle </a:t>
            </a:r>
            <a:r>
              <a:rPr lang="en-US" dirty="0" smtClean="0"/>
              <a:t>(6</a:t>
            </a:r>
            <a:r>
              <a:rPr lang="en-US" baseline="30000" dirty="0" smtClean="0"/>
              <a:t>th</a:t>
            </a:r>
            <a:r>
              <a:rPr lang="en-US" dirty="0" smtClean="0"/>
              <a:t> and last book) explains how </a:t>
            </a:r>
            <a:r>
              <a:rPr lang="en-US" dirty="0" err="1" smtClean="0"/>
              <a:t>Aslan</a:t>
            </a:r>
            <a:r>
              <a:rPr lang="en-US" dirty="0" smtClean="0"/>
              <a:t> returns and takes his believers to a kingdom in the afterlife</a:t>
            </a:r>
            <a:endParaRPr lang="en-US" i="1" dirty="0"/>
          </a:p>
        </p:txBody>
      </p:sp>
      <p:pic>
        <p:nvPicPr>
          <p:cNvPr id="2050" name="Picture 2" descr="https://gottaworship2005.files.wordpress.com/2015/12/aslan.jpg?w=467&amp;h=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7" y="2944812"/>
            <a:ext cx="3524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1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Monsters are Due on Maple Street”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9" y="2556932"/>
            <a:ext cx="6336632" cy="3643276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Soon w</a:t>
            </a:r>
            <a:r>
              <a:rPr lang="en-US" smtClean="0"/>
              <a:t>e’ll </a:t>
            </a:r>
            <a:r>
              <a:rPr lang="en-US" dirty="0" smtClean="0"/>
              <a:t>be watching “The Monsters are Due on Maple Street”</a:t>
            </a:r>
          </a:p>
          <a:p>
            <a:r>
              <a:rPr lang="en-US" dirty="0" smtClean="0"/>
              <a:t>This is an episode of the 1960s television program </a:t>
            </a:r>
            <a:r>
              <a:rPr lang="en-US" i="1" dirty="0" smtClean="0"/>
              <a:t>The Twilight Zone</a:t>
            </a:r>
          </a:p>
          <a:p>
            <a:r>
              <a:rPr lang="en-US" dirty="0" smtClean="0"/>
              <a:t>This episode was written during the Cold War, when everyone was afraid their neighbors are Communists</a:t>
            </a:r>
          </a:p>
          <a:p>
            <a:r>
              <a:rPr lang="en-US" dirty="0" smtClean="0"/>
              <a:t>On the surface, this episode is talking about paranoia over alien invaders, but under the surface, it’s a safe way for the show to criticize American paranoia without getting into trouble…</a:t>
            </a:r>
            <a:endParaRPr lang="en-US" dirty="0"/>
          </a:p>
        </p:txBody>
      </p:sp>
      <p:pic>
        <p:nvPicPr>
          <p:cNvPr id="6146" name="Picture 2" descr="https://maggiemcneill.files.wordpress.com/2014/08/jaccuse-maple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9" y="2793196"/>
            <a:ext cx="4010192" cy="30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6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Quick recap!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8" y="2556932"/>
            <a:ext cx="10571747" cy="36432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an allegory?</a:t>
            </a:r>
          </a:p>
          <a:p>
            <a:r>
              <a:rPr lang="en-US" sz="3200" dirty="0" smtClean="0"/>
              <a:t>What is an example of allegory that we talked about– and what makes it an allegory?</a:t>
            </a:r>
          </a:p>
          <a:p>
            <a:r>
              <a:rPr lang="en-US" sz="3200" dirty="0" smtClean="0"/>
              <a:t>Can you think of any other examples of allegory that we haven’t talked about yet?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17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397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Allegories</vt:lpstr>
      <vt:lpstr>Metaphors, fables, and parables</vt:lpstr>
      <vt:lpstr>Allegory</vt:lpstr>
      <vt:lpstr>Examples: Aesop’s Fables and Dr. Seuss</vt:lpstr>
      <vt:lpstr>PowerPoint Presentation</vt:lpstr>
      <vt:lpstr>Examples: Parables in the New Testament</vt:lpstr>
      <vt:lpstr>Examples: The Chronicles of Narnia</vt:lpstr>
      <vt:lpstr>“The Monsters are Due on Maple Street”</vt:lpstr>
      <vt:lpstr>Quick recap!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Allegories</dc:title>
  <dc:creator>Brandon Schock</dc:creator>
  <cp:lastModifiedBy>Brandon Schock</cp:lastModifiedBy>
  <cp:revision>6</cp:revision>
  <dcterms:created xsi:type="dcterms:W3CDTF">2016-10-28T12:40:14Z</dcterms:created>
  <dcterms:modified xsi:type="dcterms:W3CDTF">2018-08-17T20:26:15Z</dcterms:modified>
</cp:coreProperties>
</file>