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7" r:id="rId6"/>
    <p:sldId id="262" r:id="rId7"/>
    <p:sldId id="268" r:id="rId8"/>
    <p:sldId id="264" r:id="rId9"/>
    <p:sldId id="265" r:id="rId10"/>
    <p:sldId id="266"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F152A35-78B7-480B-93E6-E07284699FA1}"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27400617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52A35-78B7-480B-93E6-E07284699FA1}"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162174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52A35-78B7-480B-93E6-E07284699FA1}"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204169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52A35-78B7-480B-93E6-E07284699FA1}"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324048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0F152A35-78B7-480B-93E6-E07284699FA1}"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36025362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F152A35-78B7-480B-93E6-E07284699FA1}" type="datetimeFigureOut">
              <a:rPr lang="en-US" smtClean="0"/>
              <a:t>4/10/2017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231091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0F152A35-78B7-480B-93E6-E07284699FA1}"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5004B-FCC7-4B11-89F8-D4F2136FE1B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1663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52A35-78B7-480B-93E6-E07284699FA1}"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138403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52A35-78B7-480B-93E6-E07284699FA1}"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144917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F152A35-78B7-480B-93E6-E07284699FA1}" type="datetimeFigureOut">
              <a:rPr lang="en-US" smtClean="0"/>
              <a:t>4/10/2017</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146097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F152A35-78B7-480B-93E6-E07284699FA1}" type="datetimeFigureOut">
              <a:rPr lang="en-US" smtClean="0"/>
              <a:t>4/10/2017</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2035004B-FCC7-4B11-89F8-D4F2136FE1B7}" type="slidenum">
              <a:rPr lang="en-US" smtClean="0"/>
              <a:t>‹#›</a:t>
            </a:fld>
            <a:endParaRPr lang="en-US"/>
          </a:p>
        </p:txBody>
      </p:sp>
    </p:spTree>
    <p:extLst>
      <p:ext uri="{BB962C8B-B14F-4D97-AF65-F5344CB8AC3E}">
        <p14:creationId xmlns:p14="http://schemas.microsoft.com/office/powerpoint/2010/main" val="287776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F152A35-78B7-480B-93E6-E07284699FA1}" type="datetimeFigureOut">
              <a:rPr lang="en-US" smtClean="0"/>
              <a:t>4/10/2017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2035004B-FCC7-4B11-89F8-D4F2136FE1B7}" type="slidenum">
              <a:rPr lang="en-US" smtClean="0"/>
              <a:t>‹#›</a:t>
            </a:fld>
            <a:endParaRPr lang="en-US"/>
          </a:p>
        </p:txBody>
      </p:sp>
    </p:spTree>
    <p:extLst>
      <p:ext uri="{BB962C8B-B14F-4D97-AF65-F5344CB8AC3E}">
        <p14:creationId xmlns:p14="http://schemas.microsoft.com/office/powerpoint/2010/main" val="35116828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lashfictiononline.com/main/article/the-secret-life-of-sea-" TargetMode="External"/><Relationship Id="rId2" Type="http://schemas.openxmlformats.org/officeDocument/2006/relationships/hyperlink" Target="http://www.aintitcool.com/node/72398" TargetMode="External"/><Relationship Id="rId1" Type="http://schemas.openxmlformats.org/officeDocument/2006/relationships/slideLayout" Target="../slideLayouts/slideLayout2.xml"/><Relationship Id="rId4" Type="http://schemas.openxmlformats.org/officeDocument/2006/relationships/hyperlink" Target="http://flashfictiononline.com/main/article/the-secret-life-of-sea-monst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A.I.</a:t>
            </a:r>
            <a:r>
              <a:rPr lang="en-US" dirty="0"/>
              <a:t> and the “human condition”</a:t>
            </a:r>
            <a:endParaRPr lang="en-US" i="1" dirty="0"/>
          </a:p>
        </p:txBody>
      </p:sp>
      <p:sp>
        <p:nvSpPr>
          <p:cNvPr id="3" name="Subtitle 2"/>
          <p:cNvSpPr>
            <a:spLocks noGrp="1"/>
          </p:cNvSpPr>
          <p:nvPr>
            <p:ph type="subTitle" idx="1"/>
          </p:nvPr>
        </p:nvSpPr>
        <p:spPr/>
        <p:txBody>
          <a:bodyPr/>
          <a:lstStyle/>
          <a:p>
            <a:r>
              <a:rPr lang="en-US" dirty="0"/>
              <a:t>Sample presentation by Mr. </a:t>
            </a:r>
            <a:r>
              <a:rPr lang="en-US" dirty="0" err="1"/>
              <a:t>Schock</a:t>
            </a:r>
            <a:endParaRPr lang="en-US" dirty="0"/>
          </a:p>
        </p:txBody>
      </p:sp>
    </p:spTree>
    <p:extLst>
      <p:ext uri="{BB962C8B-B14F-4D97-AF65-F5344CB8AC3E}">
        <p14:creationId xmlns:p14="http://schemas.microsoft.com/office/powerpoint/2010/main" val="211718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 thoughts</a:t>
            </a:r>
          </a:p>
        </p:txBody>
      </p:sp>
      <p:sp>
        <p:nvSpPr>
          <p:cNvPr id="3" name="Content Placeholder 2"/>
          <p:cNvSpPr>
            <a:spLocks noGrp="1"/>
          </p:cNvSpPr>
          <p:nvPr>
            <p:ph idx="1"/>
          </p:nvPr>
        </p:nvSpPr>
        <p:spPr>
          <a:xfrm>
            <a:off x="2231136" y="2638044"/>
            <a:ext cx="7729728" cy="4219956"/>
          </a:xfrm>
        </p:spPr>
        <p:txBody>
          <a:bodyPr/>
          <a:lstStyle/>
          <a:p>
            <a:r>
              <a:rPr lang="en-US" i="1" dirty="0"/>
              <a:t>A.I.</a:t>
            </a:r>
            <a:r>
              <a:rPr lang="en-US" dirty="0"/>
              <a:t> and “Sea Monsters” depict the “human condition” as living a life of destruction and jealousy, blind to the beauty all around</a:t>
            </a:r>
          </a:p>
          <a:p>
            <a:r>
              <a:rPr lang="en-US" dirty="0"/>
              <a:t>I generally disagree with the interpretation both stories give</a:t>
            </a:r>
          </a:p>
          <a:p>
            <a:r>
              <a:rPr lang="en-US" dirty="0"/>
              <a:t>Human nature does involve destruction and jealousy, can be overcome</a:t>
            </a:r>
          </a:p>
          <a:p>
            <a:r>
              <a:rPr lang="en-US" dirty="0"/>
              <a:t>I think the portrayal of the </a:t>
            </a:r>
            <a:r>
              <a:rPr lang="en-US" dirty="0" err="1"/>
              <a:t>Mecha</a:t>
            </a:r>
            <a:r>
              <a:rPr lang="en-US" dirty="0"/>
              <a:t> and the sea monsters as victims / innocent observers is not necessarily fair</a:t>
            </a:r>
          </a:p>
          <a:p>
            <a:r>
              <a:rPr lang="en-US" dirty="0"/>
              <a:t>Human nature is not as negative as these stories portray</a:t>
            </a:r>
          </a:p>
          <a:p>
            <a:r>
              <a:rPr lang="en-US" dirty="0"/>
              <a:t>People can choose destruction and hurt, but they can also choose love and compassion– with learning, empathy, and dedication, people can be good</a:t>
            </a:r>
          </a:p>
        </p:txBody>
      </p:sp>
    </p:spTree>
    <p:extLst>
      <p:ext uri="{BB962C8B-B14F-4D97-AF65-F5344CB8AC3E}">
        <p14:creationId xmlns:p14="http://schemas.microsoft.com/office/powerpoint/2010/main" val="131039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Works Cited</a:t>
            </a:r>
          </a:p>
        </p:txBody>
      </p:sp>
      <p:sp>
        <p:nvSpPr>
          <p:cNvPr id="3" name="Content Placeholder 2"/>
          <p:cNvSpPr>
            <a:spLocks noGrp="1"/>
          </p:cNvSpPr>
          <p:nvPr>
            <p:ph idx="1"/>
          </p:nvPr>
        </p:nvSpPr>
        <p:spPr>
          <a:xfrm>
            <a:off x="2231136" y="2638044"/>
            <a:ext cx="7729728" cy="4219956"/>
          </a:xfrm>
        </p:spPr>
        <p:txBody>
          <a:bodyPr>
            <a:normAutofit/>
          </a:bodyPr>
          <a:lstStyle/>
          <a:p>
            <a:pPr marL="0" indent="0">
              <a:buNone/>
            </a:pPr>
            <a:r>
              <a:rPr lang="en-US" dirty="0"/>
              <a:t>Quint. “Steven Spielberg's A.I.: Artificial Intelligence - A Revisit.” </a:t>
            </a:r>
            <a:r>
              <a:rPr lang="en-US" i="1" dirty="0" err="1"/>
              <a:t>Ain’t</a:t>
            </a:r>
            <a:r>
              <a:rPr lang="en-US" i="1" dirty="0"/>
              <a:t> it Cool,</a:t>
            </a:r>
          </a:p>
          <a:p>
            <a:pPr marL="0" indent="0">
              <a:buNone/>
            </a:pPr>
            <a:r>
              <a:rPr lang="en-US" i="1" dirty="0"/>
              <a:t>	</a:t>
            </a:r>
            <a:r>
              <a:rPr lang="en-US" dirty="0">
                <a:hlinkClick r:id="rId2"/>
              </a:rPr>
              <a:t>http://www.aintitcool.com/node/72398</a:t>
            </a:r>
            <a:r>
              <a:rPr lang="en-US" dirty="0"/>
              <a:t>. Accessed 9 April 2017.</a:t>
            </a:r>
          </a:p>
          <a:p>
            <a:pPr marL="0" indent="0">
              <a:buNone/>
            </a:pPr>
            <a:endParaRPr lang="en-US" dirty="0"/>
          </a:p>
          <a:p>
            <a:pPr marL="0" indent="0">
              <a:buNone/>
            </a:pPr>
            <a:r>
              <a:rPr lang="en-US" dirty="0"/>
              <a:t>Smith, </a:t>
            </a:r>
            <a:r>
              <a:rPr lang="en-US" dirty="0" err="1"/>
              <a:t>Cislyn</a:t>
            </a:r>
            <a:r>
              <a:rPr lang="en-US" dirty="0"/>
              <a:t>. “The Secret Life of Sea Monsters.” </a:t>
            </a:r>
            <a:r>
              <a:rPr lang="en-US" i="1" dirty="0"/>
              <a:t>Flash Fiction Online</a:t>
            </a:r>
            <a:r>
              <a:rPr lang="en-US" dirty="0"/>
              <a:t>. 2017.</a:t>
            </a:r>
          </a:p>
          <a:p>
            <a:pPr marL="0" indent="0">
              <a:buNone/>
            </a:pPr>
            <a:r>
              <a:rPr lang="en-US" dirty="0"/>
              <a:t>	</a:t>
            </a:r>
            <a:r>
              <a:rPr lang="en-US" dirty="0">
                <a:hlinkClick r:id="rId3"/>
              </a:rPr>
              <a:t>http://flashfictiononline.com/main/article/the-secret-life-of-sea-</a:t>
            </a:r>
            <a:endParaRPr lang="en-US" dirty="0"/>
          </a:p>
          <a:p>
            <a:pPr marL="0" indent="0">
              <a:buNone/>
            </a:pPr>
            <a:r>
              <a:rPr lang="en-US" dirty="0"/>
              <a:t>	</a:t>
            </a:r>
            <a:r>
              <a:rPr lang="en-US" dirty="0">
                <a:hlinkClick r:id="rId4"/>
              </a:rPr>
              <a:t> monsters/</a:t>
            </a:r>
            <a:r>
              <a:rPr lang="en-US" dirty="0"/>
              <a:t>. Accessed 9 April 2017. </a:t>
            </a:r>
          </a:p>
          <a:p>
            <a:pPr marL="0" indent="0">
              <a:buNone/>
            </a:pPr>
            <a:r>
              <a:rPr lang="en-US" dirty="0"/>
              <a:t> </a:t>
            </a:r>
          </a:p>
          <a:p>
            <a:pPr marL="0" indent="0">
              <a:buNone/>
            </a:pPr>
            <a:r>
              <a:rPr lang="en-US" dirty="0"/>
              <a:t>Spielberg, Steven. </a:t>
            </a:r>
            <a:r>
              <a:rPr lang="en-US" i="1" dirty="0"/>
              <a:t>A.I.</a:t>
            </a:r>
            <a:r>
              <a:rPr lang="en-US" dirty="0"/>
              <a:t>. Warner Bros., 2001. </a:t>
            </a:r>
          </a:p>
        </p:txBody>
      </p:sp>
    </p:spTree>
    <p:extLst>
      <p:ext uri="{BB962C8B-B14F-4D97-AF65-F5344CB8AC3E}">
        <p14:creationId xmlns:p14="http://schemas.microsoft.com/office/powerpoint/2010/main" val="306222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231136" y="2638044"/>
            <a:ext cx="7729728" cy="4219956"/>
          </a:xfrm>
        </p:spPr>
        <p:txBody>
          <a:bodyPr/>
          <a:lstStyle/>
          <a:p>
            <a:r>
              <a:rPr lang="en-US" i="1" dirty="0" smtClean="0"/>
              <a:t>A.I.</a:t>
            </a:r>
            <a:r>
              <a:rPr lang="en-US" dirty="0" smtClean="0"/>
              <a:t> is a 2001 science fiction movie directed by Steven Spielberg</a:t>
            </a:r>
          </a:p>
          <a:p>
            <a:r>
              <a:rPr lang="en-US" i="1" dirty="0" smtClean="0"/>
              <a:t>A.I.</a:t>
            </a:r>
            <a:r>
              <a:rPr lang="en-US" dirty="0" smtClean="0"/>
              <a:t> gives a deeply negative portrayal of human life</a:t>
            </a:r>
          </a:p>
          <a:p>
            <a:r>
              <a:rPr lang="en-US" dirty="0" smtClean="0"/>
              <a:t>“The Secret Life of Sea Monsters” is a flash fiction story that is similar</a:t>
            </a:r>
          </a:p>
          <a:p>
            <a:r>
              <a:rPr lang="en-US" dirty="0" smtClean="0"/>
              <a:t>I believe these two stories are too negative in their portrayals of humanity</a:t>
            </a:r>
            <a:endParaRPr lang="en-US" dirty="0"/>
          </a:p>
        </p:txBody>
      </p:sp>
    </p:spTree>
    <p:extLst>
      <p:ext uri="{BB962C8B-B14F-4D97-AF65-F5344CB8AC3E}">
        <p14:creationId xmlns:p14="http://schemas.microsoft.com/office/powerpoint/2010/main" val="35457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r>
              <a:rPr lang="en-US" i="1" dirty="0"/>
              <a:t>A.I.</a:t>
            </a:r>
            <a:r>
              <a:rPr lang="en-US" dirty="0"/>
              <a:t> (1/3)</a:t>
            </a:r>
          </a:p>
        </p:txBody>
      </p:sp>
      <p:sp>
        <p:nvSpPr>
          <p:cNvPr id="3" name="Content Placeholder 2"/>
          <p:cNvSpPr>
            <a:spLocks noGrp="1"/>
          </p:cNvSpPr>
          <p:nvPr>
            <p:ph idx="1"/>
          </p:nvPr>
        </p:nvSpPr>
        <p:spPr>
          <a:xfrm>
            <a:off x="2231136" y="2638044"/>
            <a:ext cx="7729728" cy="4219956"/>
          </a:xfrm>
        </p:spPr>
        <p:txBody>
          <a:bodyPr/>
          <a:lstStyle/>
          <a:p>
            <a:r>
              <a:rPr lang="en-US" dirty="0"/>
              <a:t>Setting: 22</a:t>
            </a:r>
            <a:r>
              <a:rPr lang="en-US" baseline="30000" dirty="0"/>
              <a:t>nd</a:t>
            </a:r>
            <a:r>
              <a:rPr lang="en-US" dirty="0"/>
              <a:t> century, post-global warming</a:t>
            </a:r>
          </a:p>
          <a:p>
            <a:r>
              <a:rPr lang="en-US" dirty="0"/>
              <a:t>Humans and </a:t>
            </a:r>
            <a:r>
              <a:rPr lang="en-US" dirty="0" err="1"/>
              <a:t>Mecha</a:t>
            </a:r>
            <a:endParaRPr lang="en-US" dirty="0"/>
          </a:p>
          <a:p>
            <a:pPr lvl="1"/>
            <a:r>
              <a:rPr lang="en-US" dirty="0"/>
              <a:t>Labor</a:t>
            </a:r>
          </a:p>
          <a:p>
            <a:pPr lvl="1"/>
            <a:r>
              <a:rPr lang="en-US" dirty="0"/>
              <a:t>Love bots</a:t>
            </a:r>
          </a:p>
          <a:p>
            <a:pPr lvl="1"/>
            <a:r>
              <a:rPr lang="en-US" dirty="0"/>
              <a:t>David</a:t>
            </a:r>
          </a:p>
          <a:p>
            <a:r>
              <a:rPr lang="en-US" dirty="0"/>
              <a:t>David is given trial run by Henry and Monica</a:t>
            </a:r>
          </a:p>
          <a:p>
            <a:r>
              <a:rPr lang="en-US" dirty="0"/>
              <a:t>Martin’s suspended animation</a:t>
            </a:r>
          </a:p>
          <a:p>
            <a:r>
              <a:rPr lang="en-US" dirty="0"/>
              <a:t>Family becomes accustomed to David</a:t>
            </a:r>
          </a:p>
          <a:p>
            <a:r>
              <a:rPr lang="en-US" dirty="0"/>
              <a:t>Monica decides to Imprint</a:t>
            </a:r>
          </a:p>
        </p:txBody>
      </p:sp>
      <p:pic>
        <p:nvPicPr>
          <p:cNvPr id="1026" name="Picture 2" descr="Image result for a.i. global wa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48"/>
            <a:ext cx="1845103" cy="10439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_mortL9r9cZM/SfFYvsULTfI/AAAAAAAABC8/67gGtmjZgDw/s4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7" y="1077087"/>
            <a:ext cx="19050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_mortL9r9cZM/SfFYoKXm1lI/AAAAAAAABC0/k1FZFTTgQcM/s4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7" y="2265807"/>
            <a:ext cx="1938462" cy="10952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1.bp.blogspot.com/_mortL9r9cZM/SfFYXy9qh0I/AAAAAAAABCs/ZAf9k06dV0c/s4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7" y="3585828"/>
            <a:ext cx="190500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i. movi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97" y="4886943"/>
            <a:ext cx="1944404" cy="109372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9033" y="-22098"/>
            <a:ext cx="2012966" cy="109918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a.i. tedd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79033" y="1307259"/>
            <a:ext cx="2012966" cy="135742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i. mart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5200" y="4653891"/>
            <a:ext cx="2116800" cy="1587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a.i. monic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3520" y="2894859"/>
            <a:ext cx="2038480" cy="152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14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r>
              <a:rPr lang="en-US" i="1" dirty="0"/>
              <a:t>A.I.</a:t>
            </a:r>
            <a:r>
              <a:rPr lang="en-US" dirty="0"/>
              <a:t> (2/3)</a:t>
            </a:r>
          </a:p>
        </p:txBody>
      </p:sp>
      <p:sp>
        <p:nvSpPr>
          <p:cNvPr id="3" name="Content Placeholder 2"/>
          <p:cNvSpPr>
            <a:spLocks noGrp="1"/>
          </p:cNvSpPr>
          <p:nvPr>
            <p:ph idx="1"/>
          </p:nvPr>
        </p:nvSpPr>
        <p:spPr>
          <a:xfrm>
            <a:off x="2231136" y="2638045"/>
            <a:ext cx="7729728" cy="4219956"/>
          </a:xfrm>
        </p:spPr>
        <p:txBody>
          <a:bodyPr/>
          <a:lstStyle/>
          <a:p>
            <a:r>
              <a:rPr lang="en-US" dirty="0"/>
              <a:t>Martin’s recovery and revolt against David</a:t>
            </a:r>
          </a:p>
          <a:p>
            <a:r>
              <a:rPr lang="en-US" dirty="0"/>
              <a:t>Martin: Mommy will love you if you cut off her hair</a:t>
            </a:r>
          </a:p>
          <a:p>
            <a:r>
              <a:rPr lang="en-US" dirty="0"/>
              <a:t>Monica abandons David rather than return him for destruction</a:t>
            </a:r>
          </a:p>
          <a:p>
            <a:r>
              <a:rPr lang="en-US" dirty="0"/>
              <a:t>David is captured for “Flesh Fair” (obsolete, unlicensed </a:t>
            </a:r>
            <a:r>
              <a:rPr lang="en-US" dirty="0" err="1"/>
              <a:t>Mecha</a:t>
            </a:r>
            <a:r>
              <a:rPr lang="en-US" dirty="0"/>
              <a:t>)</a:t>
            </a:r>
          </a:p>
          <a:p>
            <a:r>
              <a:rPr lang="en-US" dirty="0"/>
              <a:t>Gigolo Joe– love bot framed for murder</a:t>
            </a:r>
          </a:p>
          <a:p>
            <a:r>
              <a:rPr lang="en-US" dirty="0"/>
              <a:t>David chases after the Blue Fairy</a:t>
            </a:r>
          </a:p>
          <a:p>
            <a:r>
              <a:rPr lang="en-US" dirty="0"/>
              <a:t>David destroys the copies of himself, because he is told he is not special</a:t>
            </a:r>
          </a:p>
        </p:txBody>
      </p:sp>
      <p:pic>
        <p:nvPicPr>
          <p:cNvPr id="2050" name="Picture 2" descr="Image result for a.i. mar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6260" cy="12603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6114"/>
            <a:ext cx="1906260" cy="10722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i. flesh fa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4110"/>
            <a:ext cx="1901821" cy="12511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91033"/>
            <a:ext cx="1897313" cy="12482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i. gigolo jo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74990"/>
            <a:ext cx="1853763" cy="148301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a.i. blue fai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56817" y="-1"/>
            <a:ext cx="2698298" cy="126038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i. dr. kno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8981" y="1396114"/>
            <a:ext cx="1943020" cy="120799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a.i. david cop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48981" y="2739836"/>
            <a:ext cx="1942071" cy="145655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a.i. david copi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6817" y="4332115"/>
            <a:ext cx="3367847" cy="252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14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r>
              <a:rPr lang="en-US" i="1" dirty="0"/>
              <a:t>A.I.</a:t>
            </a:r>
            <a:r>
              <a:rPr lang="en-US" dirty="0"/>
              <a:t> (3/3)</a:t>
            </a:r>
          </a:p>
        </p:txBody>
      </p:sp>
      <p:sp>
        <p:nvSpPr>
          <p:cNvPr id="3" name="Content Placeholder 2"/>
          <p:cNvSpPr>
            <a:spLocks noGrp="1"/>
          </p:cNvSpPr>
          <p:nvPr>
            <p:ph idx="1"/>
          </p:nvPr>
        </p:nvSpPr>
        <p:spPr>
          <a:xfrm>
            <a:off x="2231136" y="2638044"/>
            <a:ext cx="7729728" cy="4219956"/>
          </a:xfrm>
        </p:spPr>
        <p:txBody>
          <a:bodyPr/>
          <a:lstStyle/>
          <a:p>
            <a:r>
              <a:rPr lang="en-US" dirty="0"/>
              <a:t>David finds Blue Fairy underwater, trapped under Ferris wheel</a:t>
            </a:r>
          </a:p>
          <a:p>
            <a:r>
              <a:rPr lang="en-US" dirty="0"/>
              <a:t>2,000 years pass and David survives human extinction frozen</a:t>
            </a:r>
          </a:p>
          <a:p>
            <a:r>
              <a:rPr lang="en-US" dirty="0"/>
              <a:t>Advanced </a:t>
            </a:r>
            <a:r>
              <a:rPr lang="en-US" dirty="0" err="1"/>
              <a:t>Mecha</a:t>
            </a:r>
            <a:r>
              <a:rPr lang="en-US" dirty="0"/>
              <a:t> finds David and Teddy</a:t>
            </a:r>
          </a:p>
          <a:p>
            <a:r>
              <a:rPr lang="en-US" dirty="0"/>
              <a:t>When David touches the Blue Fairy statue, it shatters</a:t>
            </a:r>
          </a:p>
          <a:p>
            <a:r>
              <a:rPr lang="en-US" dirty="0"/>
              <a:t>Mother can be cloned for one day</a:t>
            </a:r>
          </a:p>
          <a:p>
            <a:r>
              <a:rPr lang="en-US" dirty="0"/>
              <a:t>Together they go “to that place where dreams are born”</a:t>
            </a:r>
          </a:p>
        </p:txBody>
      </p:sp>
      <p:pic>
        <p:nvPicPr>
          <p:cNvPr id="3074" name="Picture 2" descr="http://1.bp.blogspot.com/_mortL9r9cZM/SfFXrzESujI/AAAAAAAABCc/J7ALB5EjQXA/s4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07419" cy="9646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2.bp.blogspot.com/_mortL9r9cZM/SfFXnfCFVEI/AAAAAAAABCU/CdPk3EUf_zc/s4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7088"/>
            <a:ext cx="1707419" cy="9646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i. blue fai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53412"/>
            <a:ext cx="1705502" cy="140533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i. blue fai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2082" y="0"/>
            <a:ext cx="1769918" cy="10770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1.bp.blogspot.com/_mortL9r9cZM/SfFXQcCUAfI/AAAAAAAABCM/92M6Xya0R-0/s400/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71696"/>
            <a:ext cx="1705502" cy="9636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4.bp.blogspot.com/_mortL9r9cZM/SfFXIQOvWtI/AAAAAAAABCE/MkD7fo-S-SI/s40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48022"/>
            <a:ext cx="1700531" cy="960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a.i. alie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130" y="5846253"/>
            <a:ext cx="1798661" cy="101174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a.i. alie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2082" y="1227304"/>
            <a:ext cx="2507982" cy="141074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a.i. monica and davi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2082" y="2788260"/>
            <a:ext cx="2907482" cy="163545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a.i. monica and davi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31439" y="4573935"/>
            <a:ext cx="4060561" cy="228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7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on human life: </a:t>
            </a:r>
            <a:r>
              <a:rPr lang="en-US" i="1" dirty="0"/>
              <a:t>A.I. </a:t>
            </a:r>
            <a:r>
              <a:rPr lang="en-US" dirty="0"/>
              <a:t>(1/2)</a:t>
            </a:r>
          </a:p>
        </p:txBody>
      </p:sp>
      <p:sp>
        <p:nvSpPr>
          <p:cNvPr id="3" name="Content Placeholder 2"/>
          <p:cNvSpPr>
            <a:spLocks noGrp="1"/>
          </p:cNvSpPr>
          <p:nvPr>
            <p:ph idx="1"/>
          </p:nvPr>
        </p:nvSpPr>
        <p:spPr>
          <a:xfrm>
            <a:off x="2231136" y="2638044"/>
            <a:ext cx="7729728" cy="4219956"/>
          </a:xfrm>
        </p:spPr>
        <p:txBody>
          <a:bodyPr/>
          <a:lstStyle/>
          <a:p>
            <a:r>
              <a:rPr lang="en-US" i="1" dirty="0"/>
              <a:t>A.I.</a:t>
            </a:r>
            <a:r>
              <a:rPr lang="en-US" dirty="0"/>
              <a:t> has a negative view of humans: They are destructive and jealous, and even when they love others, it can be very painful.</a:t>
            </a:r>
          </a:p>
          <a:p>
            <a:r>
              <a:rPr lang="en-US" dirty="0"/>
              <a:t>Using others for own benefit: </a:t>
            </a:r>
            <a:r>
              <a:rPr lang="en-US" dirty="0" err="1"/>
              <a:t>Mecha</a:t>
            </a:r>
            <a:r>
              <a:rPr lang="en-US" dirty="0"/>
              <a:t> purposes, replacing children</a:t>
            </a:r>
          </a:p>
          <a:p>
            <a:r>
              <a:rPr lang="en-US" dirty="0"/>
              <a:t>Discrimination: Humans vs. </a:t>
            </a:r>
            <a:r>
              <a:rPr lang="en-US" dirty="0" err="1"/>
              <a:t>Mecha</a:t>
            </a:r>
            <a:endParaRPr lang="en-US" dirty="0"/>
          </a:p>
          <a:p>
            <a:r>
              <a:rPr lang="en-US" dirty="0"/>
              <a:t>Destruction of natural environment: Global warming</a:t>
            </a:r>
          </a:p>
          <a:p>
            <a:r>
              <a:rPr lang="en-US" dirty="0"/>
              <a:t>Jealousy: Martin with David, David’s need to be “special”</a:t>
            </a:r>
          </a:p>
          <a:p>
            <a:r>
              <a:rPr lang="en-US" dirty="0"/>
              <a:t>That ending…</a:t>
            </a:r>
          </a:p>
        </p:txBody>
      </p:sp>
      <p:pic>
        <p:nvPicPr>
          <p:cNvPr id="4098" name="Picture 2" descr="Image result for using oth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59889" cy="14828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iscrim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711" y="1943229"/>
            <a:ext cx="28956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708" y="4337222"/>
            <a:ext cx="3166597" cy="252077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3005" y="-3217"/>
            <a:ext cx="1978995" cy="194644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a.i. hu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2111" y="2346204"/>
            <a:ext cx="2281709" cy="171128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a.i. mov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5790" y="4460462"/>
            <a:ext cx="4262290" cy="239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6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Views on human life: </a:t>
            </a:r>
            <a:r>
              <a:rPr lang="en-US" i="1" dirty="0"/>
              <a:t>A.I. </a:t>
            </a:r>
            <a:r>
              <a:rPr lang="en-US" dirty="0"/>
              <a:t>(2/2)</a:t>
            </a:r>
          </a:p>
        </p:txBody>
      </p:sp>
      <p:sp>
        <p:nvSpPr>
          <p:cNvPr id="3" name="Content Placeholder 2"/>
          <p:cNvSpPr>
            <a:spLocks noGrp="1"/>
          </p:cNvSpPr>
          <p:nvPr>
            <p:ph idx="1"/>
          </p:nvPr>
        </p:nvSpPr>
        <p:spPr>
          <a:xfrm>
            <a:off x="0" y="2397211"/>
            <a:ext cx="12192000" cy="4460789"/>
          </a:xfrm>
        </p:spPr>
        <p:txBody>
          <a:bodyPr>
            <a:normAutofit fontScale="85000" lnSpcReduction="10000"/>
          </a:bodyPr>
          <a:lstStyle/>
          <a:p>
            <a:r>
              <a:rPr lang="en-US" dirty="0"/>
              <a:t>From </a:t>
            </a:r>
            <a:r>
              <a:rPr lang="en-US" i="1" dirty="0" err="1"/>
              <a:t>Ain’t</a:t>
            </a:r>
            <a:r>
              <a:rPr lang="en-US" i="1" dirty="0"/>
              <a:t> it Cool</a:t>
            </a:r>
            <a:r>
              <a:rPr lang="en-US" dirty="0"/>
              <a:t> blog:</a:t>
            </a:r>
          </a:p>
          <a:p>
            <a:pPr marL="0" indent="0">
              <a:buNone/>
            </a:pPr>
            <a:r>
              <a:rPr lang="en-US" dirty="0"/>
              <a:t>There's two ways to read the ending. The one I think they intended is actually the darker of the two interpretations. You can either say the Future Robots are lying when they tell David they can bring people back from the dead and create an elaborate illusion (ala the Blue Fairy that actually speaks with David) to give him the closure he needs or, even worse, they're telling the truth about the space time continuum storing reflections of every person who has ever existed</a:t>
            </a:r>
          </a:p>
          <a:p>
            <a:pPr marL="0" indent="0">
              <a:buNone/>
            </a:pPr>
            <a:r>
              <a:rPr lang="en-US" dirty="0"/>
              <a:t>For a while I bought into the illusion argument, but these last two viewings convinced me I was wrong and that the Future Robots have no reason to trick David.</a:t>
            </a:r>
          </a:p>
          <a:p>
            <a:pPr marL="0" indent="0">
              <a:buNone/>
            </a:pPr>
            <a:r>
              <a:rPr lang="en-US" dirty="0"/>
              <a:t>I guess you could call the ending bittersweet in that case because then the interaction David has with Monica is real, but it comes with one giant condition. The process of bringing her back is a one-time thing and only lasts for a day and, as they describe it, uses up essentially the last bit of her “soul” that is documented in the fabric of space time.</a:t>
            </a:r>
          </a:p>
          <a:p>
            <a:pPr marL="0" indent="0">
              <a:buNone/>
            </a:pPr>
            <a:r>
              <a:rPr lang="en-US" dirty="0"/>
              <a:t>In short, for David to be with his mother he has to kill her. Not only kill her, but wipe away any trace of her that's left in this universe. Even knowing all that, he doesn't hesitate.</a:t>
            </a:r>
          </a:p>
          <a:p>
            <a:pPr marL="0" indent="0">
              <a:buNone/>
            </a:pPr>
            <a:r>
              <a:rPr lang="en-US" dirty="0"/>
              <a:t>This isn't even taking into account that it's still up for debate whether David dies when he goes “to the place where dreams are born.” I know John Williams has said he scored that moment as if he was scoring David's death, but that's actually the happier of the two endings.</a:t>
            </a:r>
          </a:p>
          <a:p>
            <a:pPr marL="0" indent="0">
              <a:buNone/>
            </a:pPr>
            <a:r>
              <a:rPr lang="en-US" dirty="0"/>
              <a:t>The other option is he doesn't die, but becomes fully human just in time to lose everything and everyone he's ever loved. That possibility depresses me so much that I'm happy to assume he's dead, which is why I'll now start getting upset when people write the ending off as a “tacked on happy ending.” No, sir or madam. Incorrect. The “happy ending” in this instance is that a child dies before the void of eternal loss engulfs him. Yep, real audience pleaser, right?</a:t>
            </a:r>
          </a:p>
          <a:p>
            <a:pPr marL="0" indent="0">
              <a:buNone/>
            </a:pPr>
            <a:endParaRPr lang="en-US" dirty="0"/>
          </a:p>
        </p:txBody>
      </p:sp>
    </p:spTree>
    <p:extLst>
      <p:ext uri="{BB962C8B-B14F-4D97-AF65-F5344CB8AC3E}">
        <p14:creationId xmlns:p14="http://schemas.microsoft.com/office/powerpoint/2010/main" val="225621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a:t>
            </a:r>
            <a:r>
              <a:rPr lang="en-US" i="1" dirty="0"/>
              <a:t>A.I.</a:t>
            </a:r>
            <a:r>
              <a:rPr lang="en-US" dirty="0"/>
              <a:t> and “Sea Monsters” (1)</a:t>
            </a:r>
          </a:p>
        </p:txBody>
      </p:sp>
      <p:sp>
        <p:nvSpPr>
          <p:cNvPr id="3" name="Content Placeholder 2"/>
          <p:cNvSpPr>
            <a:spLocks noGrp="1"/>
          </p:cNvSpPr>
          <p:nvPr>
            <p:ph idx="1"/>
          </p:nvPr>
        </p:nvSpPr>
        <p:spPr>
          <a:xfrm>
            <a:off x="2231136" y="2638044"/>
            <a:ext cx="7729728" cy="4219956"/>
          </a:xfrm>
        </p:spPr>
        <p:txBody>
          <a:bodyPr/>
          <a:lstStyle/>
          <a:p>
            <a:r>
              <a:rPr lang="en-US" i="1" dirty="0"/>
              <a:t>A.I.</a:t>
            </a:r>
            <a:r>
              <a:rPr lang="en-US" dirty="0"/>
              <a:t>’s bleak portrayal of human life is comparable to the view portrayed in the flash fiction story “The Secret Life of Sea Monsters”</a:t>
            </a:r>
          </a:p>
          <a:p>
            <a:r>
              <a:rPr lang="en-US" dirty="0"/>
              <a:t>“Sea Monsters” describes the daily lives of sea monsters who have disguised themselves as people and secretly live among humans</a:t>
            </a:r>
          </a:p>
          <a:p>
            <a:r>
              <a:rPr lang="en-US" dirty="0"/>
              <a:t>The sea monsters record what’s happening on earth and draw maps</a:t>
            </a:r>
          </a:p>
          <a:p>
            <a:r>
              <a:rPr lang="en-US" dirty="0"/>
              <a:t>When they meet together as a family, they share their stories with each other and with their ruler, Leviathan </a:t>
            </a:r>
          </a:p>
          <a:p>
            <a:r>
              <a:rPr lang="en-US" dirty="0"/>
              <a:t>The sea monsters view humans as “monsters,” but they acknowledge that the rest of the world does have beauty– but the beauty is in nature, not people</a:t>
            </a:r>
          </a:p>
        </p:txBody>
      </p:sp>
      <p:pic>
        <p:nvPicPr>
          <p:cNvPr id="5122" name="Picture 2" descr="Image result for a.i. mov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211" y="964692"/>
            <a:ext cx="2828925" cy="4248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ea mon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254004" y="1893973"/>
            <a:ext cx="4248150" cy="238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5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1718" y="2323053"/>
            <a:ext cx="4270248" cy="704087"/>
          </a:xfrm>
        </p:spPr>
        <p:txBody>
          <a:bodyPr/>
          <a:lstStyle/>
          <a:p>
            <a:r>
              <a:rPr lang="en-US" b="1" i="1" dirty="0"/>
              <a:t>A.I.</a:t>
            </a:r>
          </a:p>
        </p:txBody>
      </p:sp>
      <p:sp>
        <p:nvSpPr>
          <p:cNvPr id="4" name="Content Placeholder 3"/>
          <p:cNvSpPr>
            <a:spLocks noGrp="1"/>
          </p:cNvSpPr>
          <p:nvPr>
            <p:ph sz="half" idx="2"/>
          </p:nvPr>
        </p:nvSpPr>
        <p:spPr>
          <a:xfrm>
            <a:off x="0" y="3143250"/>
            <a:ext cx="5853684" cy="3714750"/>
          </a:xfrm>
        </p:spPr>
        <p:txBody>
          <a:bodyPr/>
          <a:lstStyle/>
          <a:p>
            <a:r>
              <a:rPr lang="en-US" dirty="0"/>
              <a:t>Human pollution led to global warming, destroying the natural environment and reducing human population</a:t>
            </a:r>
          </a:p>
          <a:p>
            <a:r>
              <a:rPr lang="en-US" dirty="0"/>
              <a:t>Sympathetic characters are </a:t>
            </a:r>
            <a:r>
              <a:rPr lang="en-US" dirty="0" err="1"/>
              <a:t>Mecha</a:t>
            </a:r>
            <a:r>
              <a:rPr lang="en-US" dirty="0"/>
              <a:t>, not human</a:t>
            </a:r>
          </a:p>
          <a:p>
            <a:r>
              <a:rPr lang="en-US" dirty="0"/>
              <a:t>Humans and </a:t>
            </a:r>
            <a:r>
              <a:rPr lang="en-US" dirty="0" err="1"/>
              <a:t>Mecha</a:t>
            </a:r>
            <a:r>
              <a:rPr lang="en-US" dirty="0"/>
              <a:t> live among each other, but </a:t>
            </a:r>
            <a:r>
              <a:rPr lang="en-US" dirty="0" err="1"/>
              <a:t>Mecha</a:t>
            </a:r>
            <a:r>
              <a:rPr lang="en-US" dirty="0"/>
              <a:t> are discriminated against and used as tools</a:t>
            </a:r>
          </a:p>
          <a:p>
            <a:r>
              <a:rPr lang="en-US" dirty="0"/>
              <a:t>Ends by showing the beauty of a childlike, humanlike love– but that ending is overshadowed by sadness and bleak reality</a:t>
            </a:r>
          </a:p>
        </p:txBody>
      </p:sp>
      <p:sp>
        <p:nvSpPr>
          <p:cNvPr id="6" name="Content Placeholder 5"/>
          <p:cNvSpPr>
            <a:spLocks noGrp="1"/>
          </p:cNvSpPr>
          <p:nvPr>
            <p:ph sz="quarter" idx="4"/>
          </p:nvPr>
        </p:nvSpPr>
        <p:spPr>
          <a:xfrm>
            <a:off x="6338316" y="3143249"/>
            <a:ext cx="5853684" cy="3714751"/>
          </a:xfrm>
        </p:spPr>
        <p:txBody>
          <a:bodyPr/>
          <a:lstStyle/>
          <a:p>
            <a:r>
              <a:rPr lang="en-US" dirty="0"/>
              <a:t>Humans destroy the natural environment that the sea monsters love (the sea, the desert, etc.)</a:t>
            </a:r>
          </a:p>
          <a:p>
            <a:r>
              <a:rPr lang="en-US" dirty="0"/>
              <a:t>Sympathetic characters are sea monsters, not human</a:t>
            </a:r>
          </a:p>
          <a:p>
            <a:r>
              <a:rPr lang="en-US" dirty="0"/>
              <a:t>Humans and sea monsters live among each other, but humans do not know that the sea monsters are different</a:t>
            </a:r>
          </a:p>
          <a:p>
            <a:r>
              <a:rPr lang="en-US" dirty="0"/>
              <a:t>Ends by stating that the world above is beautiful, despite the “monsters” there (humans)</a:t>
            </a:r>
          </a:p>
        </p:txBody>
      </p:sp>
      <p:sp>
        <p:nvSpPr>
          <p:cNvPr id="5" name="Text Placeholder 4"/>
          <p:cNvSpPr>
            <a:spLocks noGrp="1"/>
          </p:cNvSpPr>
          <p:nvPr>
            <p:ph type="body" sz="quarter" idx="13"/>
          </p:nvPr>
        </p:nvSpPr>
        <p:spPr>
          <a:xfrm>
            <a:off x="7130034" y="2323053"/>
            <a:ext cx="4270248" cy="704087"/>
          </a:xfrm>
        </p:spPr>
        <p:txBody>
          <a:bodyPr/>
          <a:lstStyle/>
          <a:p>
            <a:r>
              <a:rPr lang="en-US" b="1" dirty="0"/>
              <a:t>“Secret life of sea monsters”</a:t>
            </a:r>
          </a:p>
        </p:txBody>
      </p:sp>
      <p:sp>
        <p:nvSpPr>
          <p:cNvPr id="2" name="Title 1"/>
          <p:cNvSpPr>
            <a:spLocks noGrp="1"/>
          </p:cNvSpPr>
          <p:nvPr>
            <p:ph type="title"/>
          </p:nvPr>
        </p:nvSpPr>
        <p:spPr/>
        <p:txBody>
          <a:bodyPr/>
          <a:lstStyle/>
          <a:p>
            <a:r>
              <a:rPr lang="en-US" dirty="0"/>
              <a:t>Comparing </a:t>
            </a:r>
            <a:r>
              <a:rPr lang="en-US" i="1" dirty="0"/>
              <a:t>A.I.</a:t>
            </a:r>
            <a:r>
              <a:rPr lang="en-US" dirty="0"/>
              <a:t> and “Sea Monsters” (2)</a:t>
            </a:r>
          </a:p>
        </p:txBody>
      </p:sp>
    </p:spTree>
    <p:extLst>
      <p:ext uri="{BB962C8B-B14F-4D97-AF65-F5344CB8AC3E}">
        <p14:creationId xmlns:p14="http://schemas.microsoft.com/office/powerpoint/2010/main" val="15163149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64</TotalTime>
  <Words>1129</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A.I. and the “human condition”</vt:lpstr>
      <vt:lpstr>Introduction</vt:lpstr>
      <vt:lpstr>Overview: A.I. (1/3)</vt:lpstr>
      <vt:lpstr>Overview: A.I. (2/3)</vt:lpstr>
      <vt:lpstr>Overview: A.I. (3/3)</vt:lpstr>
      <vt:lpstr>Views on human life: A.I. (1/2)</vt:lpstr>
      <vt:lpstr>Views on human life: A.I. (2/2)</vt:lpstr>
      <vt:lpstr>Comparing A.I. and “Sea Monsters” (1)</vt:lpstr>
      <vt:lpstr>Comparing A.I. and “Sea Monsters” (2)</vt:lpstr>
      <vt:lpstr>Own thoughts</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the “human condition”</dc:title>
  <dc:creator>Brandon</dc:creator>
  <cp:lastModifiedBy>Brandon Schock</cp:lastModifiedBy>
  <cp:revision>8</cp:revision>
  <dcterms:created xsi:type="dcterms:W3CDTF">2017-04-09T20:23:35Z</dcterms:created>
  <dcterms:modified xsi:type="dcterms:W3CDTF">2017-04-10T13:14:19Z</dcterms:modified>
</cp:coreProperties>
</file>