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5"/>
  </p:notesMasterIdLst>
  <p:sldIdLst>
    <p:sldId id="282" r:id="rId2"/>
    <p:sldId id="269" r:id="rId3"/>
    <p:sldId id="268" r:id="rId4"/>
    <p:sldId id="262" r:id="rId5"/>
    <p:sldId id="275" r:id="rId6"/>
    <p:sldId id="257" r:id="rId7"/>
    <p:sldId id="270" r:id="rId8"/>
    <p:sldId id="271" r:id="rId9"/>
    <p:sldId id="272" r:id="rId10"/>
    <p:sldId id="273" r:id="rId11"/>
    <p:sldId id="274" r:id="rId12"/>
    <p:sldId id="283" r:id="rId13"/>
    <p:sldId id="260" r:id="rId14"/>
    <p:sldId id="261" r:id="rId15"/>
    <p:sldId id="276" r:id="rId16"/>
    <p:sldId id="277" r:id="rId17"/>
    <p:sldId id="278" r:id="rId18"/>
    <p:sldId id="279" r:id="rId19"/>
    <p:sldId id="263" r:id="rId20"/>
    <p:sldId id="267" r:id="rId21"/>
    <p:sldId id="265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79" d="100"/>
          <a:sy n="79" d="100"/>
        </p:scale>
        <p:origin x="96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0046-1AEF-491E-96F8-E8F431BC9841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56A50-CF6A-438E-A7B3-9CD4A7C51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C17E0-96A9-471F-9C4D-B6D7C2A0A044}" type="slidenum">
              <a:rPr kumimoji="0" lang="en-US" altLang="en-US"/>
              <a:pPr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87D493-831E-4371-859F-9729856269A0}" type="slidenum">
              <a:rPr kumimoji="0" lang="en-US" altLang="en-US"/>
              <a:pPr>
                <a:spcBef>
                  <a:spcPct val="0"/>
                </a:spcBef>
              </a:pPr>
              <a:t>7</a:t>
            </a:fld>
            <a:endParaRPr kumimoji="0"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0ECC-91F0-4F04-B6EF-216E3045D81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94E5-8D05-4C91-923C-783549D7E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C00"/>
          </a:solidFill>
          <a:latin typeface="Haettenschweiler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we’ll be talking about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5026025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 smtClean="0"/>
              <a:t>How an economy works</a:t>
            </a:r>
          </a:p>
          <a:p>
            <a:r>
              <a:rPr lang="en-US" altLang="en-US" sz="3600" dirty="0" smtClean="0">
                <a:solidFill>
                  <a:srgbClr val="FFFF00"/>
                </a:solidFill>
              </a:rPr>
              <a:t>Economic systems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Capitalism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Socialism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Communism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Fascism</a:t>
            </a:r>
          </a:p>
          <a:p>
            <a:r>
              <a:rPr lang="en-US" altLang="en-US" sz="3600" dirty="0" smtClean="0">
                <a:solidFill>
                  <a:srgbClr val="FFFF00"/>
                </a:solidFill>
              </a:rPr>
              <a:t>Gov. systems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Democracy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Dictatorship</a:t>
            </a:r>
          </a:p>
        </p:txBody>
      </p:sp>
    </p:spTree>
    <p:extLst>
      <p:ext uri="{BB962C8B-B14F-4D97-AF65-F5344CB8AC3E}">
        <p14:creationId xmlns:p14="http://schemas.microsoft.com/office/powerpoint/2010/main" val="34447241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More social services for all and free or low cost medical care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79650"/>
            <a:ext cx="3910013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220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Canada, Germany, Sweden, Australia and Great Britain are all examples of socialist economies</a:t>
            </a:r>
          </a:p>
          <a:p>
            <a:pPr eaLnBrk="1" hangingPunct="1"/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85495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187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Left vs. Right on Economics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59221"/>
              </p:ext>
            </p:extLst>
          </p:nvPr>
        </p:nvGraphicFramePr>
        <p:xfrm>
          <a:off x="533400" y="1397000"/>
          <a:ext cx="83820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2672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“Left” / Liberal</a:t>
                      </a:r>
                      <a:r>
                        <a:rPr lang="en-US" baseline="0" dirty="0" smtClean="0"/>
                        <a:t> (More Socialist)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“Right” / Conservative (More Capitalist)</a:t>
                      </a:r>
                      <a:endParaRPr lang="en-US" dirty="0"/>
                    </a:p>
                  </a:txBody>
                  <a:tcPr/>
                </a:tc>
              </a:tr>
              <a:tr h="2654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6" name="Picture 12" descr="Republican Presidential Candidate 2016Ted Cr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7" y="3717130"/>
            <a:ext cx="762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emocratic Candidate 2016Bernie San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23" y="2958737"/>
            <a:ext cx="762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emocratic Presidential Candidate 2016 Hillary Clin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762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2016 Libertarian Candidate  Gary John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53000"/>
            <a:ext cx="762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2016 Green Party Presidential Candidate Jill St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83" y="4313030"/>
            <a:ext cx="762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publican Candidate 2016 Donald Tr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2" y="2958737"/>
            <a:ext cx="762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sidential Candidate Mitt Romne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14" y="4948918"/>
            <a:ext cx="767443" cy="10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sidential Candidate Ron Pau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762000" cy="10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Presidential Candidate Barack Oba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8918"/>
            <a:ext cx="764381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880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 and Friedrich Engels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i="1" dirty="0" smtClean="0"/>
              <a:t>Communist Manifesto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Bourgeoisie (haves) vs. proletariat (have-nots)</a:t>
            </a:r>
          </a:p>
          <a:p>
            <a:pPr lvl="1"/>
            <a:r>
              <a:rPr lang="en-US" dirty="0" smtClean="0"/>
              <a:t>Made worse by Industrial Revolution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Working class should overthrow oppressors</a:t>
            </a:r>
          </a:p>
          <a:p>
            <a:pPr lvl="1"/>
            <a:r>
              <a:rPr lang="en-US" dirty="0" smtClean="0"/>
              <a:t>“…they have nothing to lose but their chains.”</a:t>
            </a:r>
            <a:endParaRPr lang="en-US" dirty="0"/>
          </a:p>
        </p:txBody>
      </p:sp>
      <p:pic>
        <p:nvPicPr>
          <p:cNvPr id="154626" name="Picture 2" descr="http://catholiclane.com/wp-content/uploads/Marx-with-Enge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7547"/>
          <a:stretch>
            <a:fillRect/>
          </a:stretch>
        </p:blipFill>
        <p:spPr bwMode="auto">
          <a:xfrm>
            <a:off x="4474631" y="1981200"/>
            <a:ext cx="4483122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Community shares in production and goods</a:t>
            </a:r>
          </a:p>
          <a:p>
            <a:r>
              <a:rPr lang="en-US" dirty="0" smtClean="0"/>
              <a:t>Complete form of socialism</a:t>
            </a:r>
          </a:p>
          <a:p>
            <a:pPr lvl="1"/>
            <a:r>
              <a:rPr lang="en-US" dirty="0" smtClean="0"/>
              <a:t>Shared ownership</a:t>
            </a:r>
          </a:p>
          <a:p>
            <a:pPr lvl="1"/>
            <a:r>
              <a:rPr lang="en-US" dirty="0" smtClean="0"/>
              <a:t>Equal distribution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“From each according to his ability; to each according to his need.”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6676" name="Picture 4" descr="http://rlv.zcache.com/cccp_vintage_russian_ussr_hammer_and_sickle_postcard-p239053749240071554baanr_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000" t="4604" r="15000" b="3396"/>
          <a:stretch>
            <a:fillRect/>
          </a:stretch>
        </p:blipFill>
        <p:spPr bwMode="auto">
          <a:xfrm>
            <a:off x="4800600" y="1733006"/>
            <a:ext cx="3505200" cy="46068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</a:t>
            </a:r>
            <a:endParaRPr lang="en-US" altLang="en-US" dirty="0" smtClean="0">
              <a:solidFill>
                <a:srgbClr val="7B9899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Albertus Medium" pitchFamily="34" charset="0"/>
              </a:rPr>
              <a:t>Only one political party, the Communist party, runs the government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5318125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458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</a:t>
            </a:r>
            <a:endParaRPr lang="en-US" altLang="en-US" dirty="0" smtClean="0">
              <a:solidFill>
                <a:srgbClr val="7B9899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All people able to work are assigned jobs </a:t>
            </a:r>
            <a:r>
              <a:rPr lang="en-US" altLang="en-US" sz="2400" b="1" dirty="0" smtClean="0">
                <a:latin typeface="Albertus Medium" pitchFamily="34" charset="0"/>
              </a:rPr>
              <a:t>– there is virtually no unemployment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91185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465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</a:t>
            </a:r>
            <a:endParaRPr lang="en-US" altLang="en-US" dirty="0" smtClean="0">
              <a:solidFill>
                <a:srgbClr val="7B9899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The government assigns housing, schools, and occupations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71671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5053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</a:t>
            </a:r>
            <a:endParaRPr lang="en-US" altLang="en-US" dirty="0" smtClean="0">
              <a:solidFill>
                <a:srgbClr val="7B9899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Cuba, North Korea, and China are examples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9941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114800"/>
            <a:ext cx="2938463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209800"/>
            <a:ext cx="33607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795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two cows…</a:t>
            </a:r>
            <a:endParaRPr lang="en-US" dirty="0"/>
          </a:p>
        </p:txBody>
      </p:sp>
      <p:pic>
        <p:nvPicPr>
          <p:cNvPr id="157698" name="Picture 2" descr="http://realwealthanswers.com/files/2011/05/co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87582"/>
            <a:ext cx="9144000" cy="52704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How does an economy work?</a:t>
            </a:r>
            <a:endParaRPr lang="en-US" altLang="en-US" b="1" dirty="0" smtClean="0">
              <a:solidFill>
                <a:schemeClr val="hlink"/>
              </a:solidFill>
              <a:latin typeface="Albertus Medium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Albertus Medium" pitchFamily="34" charset="0"/>
              </a:rPr>
              <a:t>Nations must answer </a:t>
            </a:r>
            <a:r>
              <a:rPr lang="en-US" altLang="en-US" sz="2800" b="1" dirty="0" smtClean="0">
                <a:solidFill>
                  <a:srgbClr val="FFFF00"/>
                </a:solidFill>
                <a:latin typeface="Albertus Medium" pitchFamily="34" charset="0"/>
              </a:rPr>
              <a:t>3 basic Economic </a:t>
            </a:r>
            <a:r>
              <a:rPr lang="en-US" altLang="en-US" sz="2800" b="1" dirty="0" smtClean="0">
                <a:solidFill>
                  <a:srgbClr val="FFFF00"/>
                </a:solidFill>
                <a:latin typeface="Albertus Medium" pitchFamily="34" charset="0"/>
              </a:rPr>
              <a:t>questions:</a:t>
            </a:r>
            <a:endParaRPr lang="en-US" altLang="en-US" sz="2800" b="1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pPr lvl="1" eaLnBrk="1" hangingPunct="1"/>
            <a:r>
              <a:rPr lang="en-US" altLang="en-US" b="1" dirty="0" smtClean="0">
                <a:solidFill>
                  <a:srgbClr val="FFFF00"/>
                </a:solidFill>
                <a:latin typeface="Albertus Medium" pitchFamily="34" charset="0"/>
              </a:rPr>
              <a:t>What goods and services should be produced?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FF00"/>
                </a:solidFill>
                <a:latin typeface="Albertus Medium" pitchFamily="34" charset="0"/>
              </a:rPr>
              <a:t>How should the goods and services be produced?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FF00"/>
                </a:solidFill>
                <a:latin typeface="Albertus Medium" pitchFamily="34" charset="0"/>
              </a:rPr>
              <a:t>For who should the goods and services be produced?</a:t>
            </a:r>
          </a:p>
          <a:p>
            <a:pPr eaLnBrk="1" hangingPunct="1"/>
            <a:r>
              <a:rPr lang="en-US" altLang="en-US" sz="2800" b="1" dirty="0" smtClean="0">
                <a:latin typeface="Albertus Medium" pitchFamily="34" charset="0"/>
              </a:rPr>
              <a:t>The way a nation answers these questions defines their economy.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 dirty="0" smtClean="0"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429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two cows…</a:t>
            </a:r>
            <a:endParaRPr lang="en-US" dirty="0"/>
          </a:p>
        </p:txBody>
      </p:sp>
      <p:pic>
        <p:nvPicPr>
          <p:cNvPr id="157698" name="Picture 2" descr="http://realwealthanswers.com/files/2011/05/co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50000"/>
          </a:blip>
          <a:stretch>
            <a:fillRect/>
          </a:stretch>
        </p:blipFill>
        <p:spPr bwMode="auto">
          <a:xfrm>
            <a:off x="0" y="1587582"/>
            <a:ext cx="9144000" cy="5270418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Socialism: The government takes them and puts them in a barn with everyone else's cows, then gives you as much milk as it thinks you need.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Communism: Your neighbors help you take care of them and everyone shares the milk.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Capitalism: You sell one and buy a bull.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7357" y="3244334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Communism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Failure of Communism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Said economic factors alone drove social change</a:t>
            </a:r>
          </a:p>
          <a:p>
            <a:pPr lvl="1"/>
            <a:r>
              <a:rPr lang="en-US" dirty="0" smtClean="0"/>
              <a:t>But religion, ethnicity, and nationalism do too</a:t>
            </a:r>
          </a:p>
          <a:p>
            <a:r>
              <a:rPr lang="en-US" dirty="0" smtClean="0"/>
              <a:t>Said Industrial Revolution would bring extreme inequality</a:t>
            </a:r>
          </a:p>
          <a:p>
            <a:pPr lvl="1"/>
            <a:r>
              <a:rPr lang="en-US" dirty="0" smtClean="0"/>
              <a:t>But that was limited by government reforms</a:t>
            </a:r>
            <a:endParaRPr lang="en-US" dirty="0"/>
          </a:p>
        </p:txBody>
      </p:sp>
      <p:pic>
        <p:nvPicPr>
          <p:cNvPr id="13" name="Picture 6" descr="http://www.solidprinciples.com/blog/wp-content/uploads/2010/09/castro-admits-communism-fail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99" y="2247930"/>
            <a:ext cx="4659667" cy="323846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5105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Fascism is a fourth economic system. If Communism is the “extreme” version of Socialism, Fascism can be somewhat accurately called the “extreme” version of Capitalism.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Fascist nations put priority on funding military and rely on strong nationalism (patriotism).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43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systems and Gov. 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Economic systems (Capitalism, Socialism, and Communism) are related to gov. types (Democracy, dictatorship) but are not the exact same thing.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Capitalism and Socialism are linked to democracy, where people vote politicians into office to make laws that benefit the people.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Fascism and Communism have both turned to dictators.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Communism </a:t>
            </a:r>
            <a:r>
              <a:rPr lang="en-US" i="1" dirty="0" smtClean="0">
                <a:solidFill>
                  <a:srgbClr val="FFFF00"/>
                </a:solidFill>
              </a:rPr>
              <a:t>in theory</a:t>
            </a:r>
            <a:r>
              <a:rPr lang="en-US" dirty="0" smtClean="0">
                <a:solidFill>
                  <a:srgbClr val="FFFF00"/>
                </a:solidFill>
              </a:rPr>
              <a:t> actually leads to anarchy– no government.</a:t>
            </a:r>
            <a:r>
              <a:rPr lang="en-US" dirty="0" smtClean="0"/>
              <a:t> However, Communist nations have had powerful dictators with single parties instead. The theory has been to concentrate power in one party and then eventually eliminate the need for that party.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48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sz="3600" dirty="0" smtClean="0"/>
              <a:t>If there is too much of something or it is easy to get, the price will probably _____________.</a:t>
            </a:r>
          </a:p>
          <a:p>
            <a:endParaRPr lang="en-US" altLang="en-US" sz="3600" dirty="0" smtClean="0"/>
          </a:p>
          <a:p>
            <a:r>
              <a:rPr lang="en-US" altLang="en-US" sz="3600" dirty="0" smtClean="0"/>
              <a:t>If there is not enough of something or it is hard to get, the price will probably 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1480282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FF00"/>
                </a:solidFill>
              </a:rPr>
              <a:t>Private ownership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Free-market economy</a:t>
            </a:r>
          </a:p>
          <a:p>
            <a:pPr lvl="1"/>
            <a:r>
              <a:rPr lang="en-US" dirty="0" smtClean="0"/>
              <a:t>Prices dictated by supply and demand</a:t>
            </a:r>
          </a:p>
          <a:p>
            <a:r>
              <a:rPr lang="en-US" dirty="0" smtClean="0"/>
              <a:t>Aided the Industrial Revolution</a:t>
            </a:r>
          </a:p>
          <a:p>
            <a:pPr lvl="1"/>
            <a:r>
              <a:rPr lang="en-US" dirty="0" smtClean="0"/>
              <a:t>Often exploited the working class</a:t>
            </a:r>
            <a:endParaRPr lang="en-US" dirty="0"/>
          </a:p>
        </p:txBody>
      </p:sp>
      <p:pic>
        <p:nvPicPr>
          <p:cNvPr id="155650" name="Picture 2" descr="http://resourcesforhistoryteachers.wikispaces.com/file/view/supply_and_demand.gif/327401004/supply_and_deman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60300"/>
            <a:ext cx="4038600" cy="3830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The United States and Japan are examples of a Capitalist Economy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286000"/>
            <a:ext cx="37592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179763"/>
            <a:ext cx="45291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37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64820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Means of production are owned by the state, for the benefit of all</a:t>
            </a:r>
          </a:p>
          <a:p>
            <a:r>
              <a:rPr lang="en-US" dirty="0" smtClean="0"/>
              <a:t>Rejection of free-market capitalism</a:t>
            </a:r>
          </a:p>
          <a:p>
            <a:pPr lvl="1"/>
            <a:r>
              <a:rPr lang="en-US" dirty="0" smtClean="0"/>
              <a:t>Government-planned “command economy”</a:t>
            </a:r>
          </a:p>
          <a:p>
            <a:r>
              <a:rPr lang="en-US" dirty="0" smtClean="0"/>
              <a:t>Concern for social justice</a:t>
            </a:r>
          </a:p>
        </p:txBody>
      </p:sp>
      <p:pic>
        <p:nvPicPr>
          <p:cNvPr id="111618" name="Picture 2" descr="http://luckyshares.files.wordpress.com/2012/05/capitalism-sociali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2075"/>
          <a:stretch>
            <a:fillRect/>
          </a:stretch>
        </p:blipFill>
        <p:spPr bwMode="auto">
          <a:xfrm>
            <a:off x="4553698" y="1890744"/>
            <a:ext cx="4209302" cy="40528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lbertus Medium" pitchFamily="34" charset="0"/>
              </a:rPr>
              <a:t>Increased government involvement in people’s lives and the economy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9815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250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Albertus Medium" pitchFamily="34" charset="0"/>
              </a:rPr>
              <a:t>The main goal is to keep prices low for all people and to provide employment for many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5388"/>
            <a:ext cx="4452938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471988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925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The government runs key industries and makes economic decisions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33625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352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640</Words>
  <Application>Microsoft Office PowerPoint</Application>
  <PresentationFormat>On-screen Show (4:3)</PresentationFormat>
  <Paragraphs>101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Albertus Medium</vt:lpstr>
      <vt:lpstr>Arial</vt:lpstr>
      <vt:lpstr>Calibri</vt:lpstr>
      <vt:lpstr>Haettenschweiler</vt:lpstr>
      <vt:lpstr>Wingdings</vt:lpstr>
      <vt:lpstr>Office Theme</vt:lpstr>
      <vt:lpstr>What we’ll be talking about</vt:lpstr>
      <vt:lpstr>How does an economy work?</vt:lpstr>
      <vt:lpstr>Supply and Demand</vt:lpstr>
      <vt:lpstr>Capitalism</vt:lpstr>
      <vt:lpstr>Capitalism</vt:lpstr>
      <vt:lpstr>Socialism</vt:lpstr>
      <vt:lpstr>Socialism</vt:lpstr>
      <vt:lpstr>Socialism</vt:lpstr>
      <vt:lpstr>Socialism</vt:lpstr>
      <vt:lpstr>Socialism</vt:lpstr>
      <vt:lpstr>Socialism</vt:lpstr>
      <vt:lpstr>Left vs. Right on Economics</vt:lpstr>
      <vt:lpstr>Karl Marx and Friedrich Engels</vt:lpstr>
      <vt:lpstr>Communism</vt:lpstr>
      <vt:lpstr>Communism</vt:lpstr>
      <vt:lpstr>Communism</vt:lpstr>
      <vt:lpstr>Communism</vt:lpstr>
      <vt:lpstr>Communism</vt:lpstr>
      <vt:lpstr>You have two cows…</vt:lpstr>
      <vt:lpstr>You have two cows…</vt:lpstr>
      <vt:lpstr>The Failure of Communism</vt:lpstr>
      <vt:lpstr>Fascism</vt:lpstr>
      <vt:lpstr>Economic systems and Gov. organization</vt:lpstr>
    </vt:vector>
  </TitlesOfParts>
  <Company>School District of Grantsburg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Bradley Nelson</dc:creator>
  <cp:lastModifiedBy>Brandon Schock</cp:lastModifiedBy>
  <cp:revision>56</cp:revision>
  <dcterms:created xsi:type="dcterms:W3CDTF">2013-01-14T15:11:28Z</dcterms:created>
  <dcterms:modified xsi:type="dcterms:W3CDTF">2016-11-06T18:31:41Z</dcterms:modified>
</cp:coreProperties>
</file>